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312" r:id="rId6"/>
    <p:sldId id="257" r:id="rId7"/>
    <p:sldId id="258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4" r:id="rId19"/>
    <p:sldId id="276" r:id="rId20"/>
    <p:sldId id="277" r:id="rId21"/>
    <p:sldId id="278" r:id="rId22"/>
    <p:sldId id="279" r:id="rId23"/>
    <p:sldId id="311" r:id="rId24"/>
    <p:sldId id="280" r:id="rId25"/>
    <p:sldId id="281" r:id="rId26"/>
    <p:sldId id="282" r:id="rId27"/>
    <p:sldId id="283" r:id="rId28"/>
    <p:sldId id="284" r:id="rId29"/>
    <p:sldId id="313" r:id="rId30"/>
    <p:sldId id="319" r:id="rId31"/>
    <p:sldId id="320" r:id="rId32"/>
    <p:sldId id="317" r:id="rId33"/>
    <p:sldId id="318" r:id="rId34"/>
    <p:sldId id="321" r:id="rId35"/>
    <p:sldId id="259" r:id="rId36"/>
    <p:sldId id="260" r:id="rId37"/>
    <p:sldId id="261" r:id="rId38"/>
    <p:sldId id="262" r:id="rId39"/>
    <p:sldId id="314" r:id="rId40"/>
    <p:sldId id="315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3" r:id="rId49"/>
    <p:sldId id="292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</p:sldIdLst>
  <p:sldSz cx="12192000" cy="6858000"/>
  <p:notesSz cx="6889750" cy="967105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1CDA307B-9E6D-4743-8863-8B516F7BE9B5}">
          <p14:sldIdLst>
            <p14:sldId id="256"/>
            <p14:sldId id="312"/>
            <p14:sldId id="257"/>
            <p14:sldId id="258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4"/>
            <p14:sldId id="276"/>
            <p14:sldId id="277"/>
          </p14:sldIdLst>
        </p14:section>
        <p14:section name="IMAGENS HTML" id="{060EB7B6-9082-481D-8305-441C16E54F92}">
          <p14:sldIdLst>
            <p14:sldId id="278"/>
            <p14:sldId id="279"/>
            <p14:sldId id="311"/>
            <p14:sldId id="280"/>
          </p14:sldIdLst>
        </p14:section>
        <p14:section name="INTRODUÇÃO A CSS3" id="{0334BE24-3891-4849-97E3-CECEBE717B46}">
          <p14:sldIdLst>
            <p14:sldId id="281"/>
            <p14:sldId id="282"/>
            <p14:sldId id="283"/>
            <p14:sldId id="284"/>
            <p14:sldId id="313"/>
            <p14:sldId id="319"/>
            <p14:sldId id="320"/>
            <p14:sldId id="317"/>
            <p14:sldId id="318"/>
            <p14:sldId id="321"/>
            <p14:sldId id="259"/>
            <p14:sldId id="260"/>
            <p14:sldId id="261"/>
            <p14:sldId id="262"/>
            <p14:sldId id="314"/>
            <p14:sldId id="315"/>
            <p14:sldId id="285"/>
            <p14:sldId id="286"/>
            <p14:sldId id="287"/>
            <p14:sldId id="288"/>
            <p14:sldId id="289"/>
            <p14:sldId id="290"/>
            <p14:sldId id="291"/>
            <p14:sldId id="293"/>
            <p14:sldId id="292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51" autoAdjust="0"/>
    <p:restoredTop sz="94660"/>
  </p:normalViewPr>
  <p:slideViewPr>
    <p:cSldViewPr snapToGrid="0">
      <p:cViewPr varScale="1">
        <p:scale>
          <a:sx n="65" d="100"/>
          <a:sy n="65" d="100"/>
        </p:scale>
        <p:origin x="8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02A578-A1CF-4B6D-9FD2-26B2E9A8F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47002A-092F-459C-A0F7-6F5BAFC3C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F591A0-9A21-48E4-9074-F28AD671E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FAD4C-9E5F-49DA-9F06-2ED0E8B93F0A}" type="datetimeFigureOut">
              <a:rPr lang="pt-BR" smtClean="0"/>
              <a:t>13/03/2021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105CE3-981E-4BC5-B1A4-179211198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007BC2-6101-45BF-A90B-535D977F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EEA2-BC49-4748-A5D1-7EA6D50E2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5004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BE08D-4DEC-4A90-B8E4-F2178713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66EA28E-1A18-47F6-AD61-8218DF1D1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95BE8B-86E1-4ABB-BB74-9643F390E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FAD4C-9E5F-49DA-9F06-2ED0E8B93F0A}" type="datetimeFigureOut">
              <a:rPr lang="pt-BR" smtClean="0"/>
              <a:t>13/03/2021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A44172-3DF8-4785-867F-853AC9234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5EE9D2-E029-49AC-87CA-94E3E208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EEA2-BC49-4748-A5D1-7EA6D50E2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4209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35953C5-F8D2-412F-8020-D20C30D25C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2551820-005B-454F-B549-2894E0622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6E5A17-2D73-494B-9D16-96623F496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FAD4C-9E5F-49DA-9F06-2ED0E8B93F0A}" type="datetimeFigureOut">
              <a:rPr lang="pt-BR" smtClean="0"/>
              <a:t>13/03/2021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63F19A-8FF2-4F28-8056-8DB0CBA5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BE0B93-B7F3-42CD-8058-0DFF5223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EEA2-BC49-4748-A5D1-7EA6D50E2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660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5179FC-8F31-4B09-9C9E-D928C40EE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85D2B8-44EF-4DC5-A07F-69F16CA16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01BB85-8A49-4620-9113-DDD679D21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FAD4C-9E5F-49DA-9F06-2ED0E8B93F0A}" type="datetimeFigureOut">
              <a:rPr lang="pt-BR" smtClean="0"/>
              <a:t>13/03/2021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D85E3C-ABB9-4D0E-8C07-024A77C45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8BF06D-72C2-4C16-94CB-A8782D02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EEA2-BC49-4748-A5D1-7EA6D50E2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160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761EAB-C25E-4AF1-8253-D819B4C90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A0197B-76BF-4F47-9506-DD2680BE7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1CDBE0-9150-4997-A484-EA0A125CE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FAD4C-9E5F-49DA-9F06-2ED0E8B93F0A}" type="datetimeFigureOut">
              <a:rPr lang="pt-BR" smtClean="0"/>
              <a:t>13/03/2021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B08C0C-B4B2-4688-90ED-1F926C34C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B6E468-E8A5-423F-BEB7-1B54B0446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EEA2-BC49-4748-A5D1-7EA6D50E2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0411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C1F1B-DFEC-4D72-AD9E-56E2DC3A8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838D26-70C2-476D-B049-7A729CBD6E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F09072-D938-439E-B0EA-76454BD40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F97E782-AE52-43EF-98DC-29EA5931F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FAD4C-9E5F-49DA-9F06-2ED0E8B93F0A}" type="datetimeFigureOut">
              <a:rPr lang="pt-BR" smtClean="0"/>
              <a:t>13/03/2021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5CA8CED-D982-4C48-8BF8-99D1D4B0E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9212FF-F333-4B09-B649-B9738EB96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EEA2-BC49-4748-A5D1-7EA6D50E2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623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1422E-3402-4C60-9FD0-E99F92EF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BD1857-829C-4E01-9885-E92E18015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C57279-7A54-4E09-B0A4-B65959766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DC3F970-15D1-44FF-8C9E-00ABE26899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982F5FC-92C1-4CB3-979B-BB00055DD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ED05CBD-EA45-424B-977E-5A4AA5BE8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FAD4C-9E5F-49DA-9F06-2ED0E8B93F0A}" type="datetimeFigureOut">
              <a:rPr lang="pt-BR" smtClean="0"/>
              <a:t>13/03/2021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8A74CAA-6CD4-4B3A-9834-B91B7DEBD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35735E-8B17-480E-9588-B4EB40C3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EEA2-BC49-4748-A5D1-7EA6D50E2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352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E1D95-6E85-408B-ABD1-5CB7A88F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7B508E0-3B61-4DE3-8C6D-2B8E8144E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FAD4C-9E5F-49DA-9F06-2ED0E8B93F0A}" type="datetimeFigureOut">
              <a:rPr lang="pt-BR" smtClean="0"/>
              <a:t>13/03/2021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B7F3D3F-9D4D-41E5-9D58-694E3FF2F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4C2742F-0B6B-4C09-9032-E8702C7E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EEA2-BC49-4748-A5D1-7EA6D50E2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418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D57434B-B5F1-4FA0-8E86-ED9BE3AC5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FAD4C-9E5F-49DA-9F06-2ED0E8B93F0A}" type="datetimeFigureOut">
              <a:rPr lang="pt-BR" smtClean="0"/>
              <a:t>13/03/2021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697361E-B9FC-437F-9817-9D7329877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1F97DDF-6E37-4F18-B6E1-EBD1A04E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EEA2-BC49-4748-A5D1-7EA6D50E2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153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6D9EB6-DBA1-41D3-84AA-017B0B4A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8543FE-BA61-4500-B487-80ED550A3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B2CA65-C3DA-4C41-9A0A-6F0BFC9E69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13CDC94-C362-4242-B1A7-2FE2532F7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FAD4C-9E5F-49DA-9F06-2ED0E8B93F0A}" type="datetimeFigureOut">
              <a:rPr lang="pt-BR" smtClean="0"/>
              <a:t>13/03/2021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6C38A1-7824-4AE2-8A5C-FAD698257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AD5C6E3-8149-4890-A125-037D151A7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EEA2-BC49-4748-A5D1-7EA6D50E2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8499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ACF08D-F36E-48CC-A2EF-1368BC352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7069F61-F344-4AC3-9572-2F13BFC9F7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711E875-573F-4E4A-9326-8903C7020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EAE0FB-DA6E-4A96-89F2-EB78805C8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FAD4C-9E5F-49DA-9F06-2ED0E8B93F0A}" type="datetimeFigureOut">
              <a:rPr lang="pt-BR" smtClean="0"/>
              <a:t>13/03/2021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501456-E965-4BFB-918E-CD02C9297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602C2B-89BB-4B0E-8DBA-0FAEAB78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EEA2-BC49-4748-A5D1-7EA6D50E2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451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55F7F21-947D-456F-9E13-76AB7FAF6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1827E5-62C5-470E-898B-4DB283617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F0211B-3C34-43D4-B40F-00E2FB65D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FAD4C-9E5F-49DA-9F06-2ED0E8B93F0A}" type="datetimeFigureOut">
              <a:rPr lang="pt-BR" smtClean="0"/>
              <a:t>13/03/2021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BCAB8B-AEB6-4B04-BDEC-E5F2A9AF0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857CA1-16F3-4431-BB06-1AF84B9D7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4EEA2-BC49-4748-A5D1-7EA6D50E2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372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png.com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ipsum.com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904274C-A3E2-467C-B5D9-FDCD2412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942" y="265457"/>
            <a:ext cx="5048250" cy="42862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9FBC9F2-0C2A-4E94-978A-1A3495164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9" y="0"/>
            <a:ext cx="2419350" cy="303847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942E30C-79E7-4BCC-A126-5EA0862C014D}"/>
              </a:ext>
            </a:extLst>
          </p:cNvPr>
          <p:cNvSpPr txBox="1"/>
          <p:nvPr/>
        </p:nvSpPr>
        <p:spPr>
          <a:xfrm>
            <a:off x="356395" y="3429000"/>
            <a:ext cx="1194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 VERSÕES</a:t>
            </a: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5E0EAB3-741D-4FA0-8043-598F46D8D2C2}"/>
              </a:ext>
            </a:extLst>
          </p:cNvPr>
          <p:cNvSpPr txBox="1"/>
          <p:nvPr/>
        </p:nvSpPr>
        <p:spPr>
          <a:xfrm>
            <a:off x="5915682" y="4721087"/>
            <a:ext cx="27285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&lt;h1 =&gt; </a:t>
            </a:r>
            <a:r>
              <a:rPr lang="pt-BR" dirty="0" err="1"/>
              <a:t>tag</a:t>
            </a:r>
            <a:r>
              <a:rPr lang="pt-BR" dirty="0"/>
              <a:t> de abertura</a:t>
            </a:r>
          </a:p>
          <a:p>
            <a:r>
              <a:rPr lang="pt-BR" dirty="0"/>
              <a:t>&gt;Título</a:t>
            </a:r>
          </a:p>
          <a:p>
            <a:r>
              <a:rPr lang="pt-BR" dirty="0"/>
              <a:t>&lt;/h1 =&gt; </a:t>
            </a:r>
            <a:r>
              <a:rPr lang="pt-BR" dirty="0" err="1"/>
              <a:t>tag</a:t>
            </a:r>
            <a:r>
              <a:rPr lang="pt-BR" dirty="0"/>
              <a:t> de fechamento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724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F78B18D-C0DF-431C-B205-AB0FC0845311}"/>
              </a:ext>
            </a:extLst>
          </p:cNvPr>
          <p:cNvSpPr txBox="1"/>
          <p:nvPr/>
        </p:nvSpPr>
        <p:spPr>
          <a:xfrm>
            <a:off x="326951" y="112285"/>
            <a:ext cx="609777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rgbClr val="23282C"/>
                </a:solidFill>
                <a:effectLst/>
                <a:latin typeface="OpenSans"/>
              </a:rPr>
              <a:t>Listas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Os últimos elementos que veremos neste módulo são os relacionados a listas: &lt;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ul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&gt;, &lt;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ol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&gt; e &lt;li&gt;.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Listas servem para agrupar uma coleção de itens, como uma lista de ingredientes ou, como será no nosso caso, uma lista com contatos.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O elemento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ul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cria uma lista não ordenada, onde a ordem dos elementos não é importante, e é representada com pontos, círculos ou quadrados.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O &lt;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ol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&gt; serve para criar lista ordenadas, nessas a ordem importa, portanto elas são representadas com números, algarismos romanos ou letras.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E o elemento li é um item dentro de uma dessas listas. Um &lt;li&gt; pode conter vários tipos de conteúdos, como parágrafos, imagens e até outras listas.</a:t>
            </a:r>
          </a:p>
          <a:p>
            <a:pPr algn="l"/>
            <a:r>
              <a:rPr lang="pt-BR" b="1" i="0" dirty="0">
                <a:solidFill>
                  <a:srgbClr val="434343"/>
                </a:solidFill>
                <a:effectLst/>
                <a:latin typeface="OpenSans"/>
              </a:rPr>
              <a:t>Prática</a:t>
            </a:r>
            <a:endParaRPr lang="pt-BR" b="1" i="0" dirty="0">
              <a:solidFill>
                <a:srgbClr val="23282C"/>
              </a:solidFill>
              <a:effectLst/>
              <a:latin typeface="OpenSans"/>
            </a:endParaRP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Adicionaremos uma lista de contatos ao rodapé da nossa página, e para isso usaremos também o elemento </a:t>
            </a:r>
            <a:r>
              <a:rPr lang="pt-BR" b="0" i="1" dirty="0">
                <a:solidFill>
                  <a:srgbClr val="23282C"/>
                </a:solidFill>
                <a:effectLst/>
                <a:latin typeface="OpenSans"/>
              </a:rPr>
              <a:t>a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 que vimos anteriormente.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Crie um elemento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ul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e dentro dele adicione um &lt;li&gt; com um elemento a, no atributo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href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adicione o </a:t>
            </a:r>
            <a:r>
              <a:rPr lang="pt-BR" b="0" i="1" dirty="0">
                <a:solidFill>
                  <a:srgbClr val="23282C"/>
                </a:solidFill>
                <a:effectLst/>
                <a:latin typeface="OpenSans"/>
              </a:rPr>
              <a:t>link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 de alguma rede social que você mantenha e, no conteúdo da âncora coloque o nome dessa rede.</a:t>
            </a:r>
          </a:p>
        </p:txBody>
      </p:sp>
    </p:spTree>
    <p:extLst>
      <p:ext uri="{BB962C8B-B14F-4D97-AF65-F5344CB8AC3E}">
        <p14:creationId xmlns:p14="http://schemas.microsoft.com/office/powerpoint/2010/main" val="352791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1FCBF8C-771E-49AC-803F-0B1F2938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" y="368300"/>
            <a:ext cx="5467350" cy="1524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3E5BDAA-6325-41C1-85B5-561F5DB881C5}"/>
              </a:ext>
            </a:extLst>
          </p:cNvPr>
          <p:cNvSpPr txBox="1"/>
          <p:nvPr/>
        </p:nvSpPr>
        <p:spPr>
          <a:xfrm>
            <a:off x="381000" y="1997839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pt-B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tiltle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Giovanni Pereira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tiltle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Giovanni Pereira</a:t>
            </a:r>
          </a:p>
          <a:p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14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44FA342-83DC-4B34-899E-2914CC57061D}"/>
              </a:ext>
            </a:extLst>
          </p:cNvPr>
          <p:cNvSpPr txBox="1"/>
          <p:nvPr/>
        </p:nvSpPr>
        <p:spPr>
          <a:xfrm>
            <a:off x="339651" y="381001"/>
            <a:ext cx="7953449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rgbClr val="23282C"/>
                </a:solidFill>
                <a:latin typeface="OpenSans"/>
              </a:rPr>
              <a:t>Semântica 1  : </a:t>
            </a:r>
          </a:p>
          <a:p>
            <a:pPr algn="l"/>
            <a:r>
              <a:rPr lang="pt-BR" b="1" dirty="0">
                <a:solidFill>
                  <a:srgbClr val="23282C"/>
                </a:solidFill>
                <a:latin typeface="OpenSans"/>
              </a:rPr>
              <a:t>Antes todo conteúdo usava </a:t>
            </a:r>
            <a:r>
              <a:rPr lang="pt-BR" b="1" dirty="0" err="1">
                <a:solidFill>
                  <a:srgbClr val="23282C"/>
                </a:solidFill>
                <a:latin typeface="OpenSans"/>
              </a:rPr>
              <a:t>divs</a:t>
            </a:r>
            <a:r>
              <a:rPr lang="pt-BR" b="1" dirty="0">
                <a:solidFill>
                  <a:srgbClr val="23282C"/>
                </a:solidFill>
                <a:latin typeface="OpenSans"/>
              </a:rPr>
              <a:t>  : </a:t>
            </a:r>
          </a:p>
          <a:p>
            <a:pPr algn="l"/>
            <a:r>
              <a:rPr lang="pt-BR" b="1" dirty="0">
                <a:solidFill>
                  <a:srgbClr val="23282C"/>
                </a:solidFill>
                <a:latin typeface="OpenSans"/>
              </a:rPr>
              <a:t>E isso virava uma bagunça pois tinha que buscar significado para os elementos de outra forma como classes . </a:t>
            </a:r>
          </a:p>
          <a:p>
            <a:pPr algn="l"/>
            <a:r>
              <a:rPr lang="pt-BR" b="1" dirty="0">
                <a:solidFill>
                  <a:srgbClr val="23282C"/>
                </a:solidFill>
                <a:latin typeface="OpenSans"/>
              </a:rPr>
              <a:t> Com a versão 5  se criaram novos elementos que trouxeram mais significado : </a:t>
            </a:r>
          </a:p>
          <a:p>
            <a:pPr algn="l"/>
            <a:r>
              <a:rPr lang="pt-BR" b="1" dirty="0">
                <a:solidFill>
                  <a:srgbClr val="FF0000"/>
                </a:solidFill>
                <a:latin typeface="OpenSans"/>
              </a:rPr>
              <a:t> &lt;</a:t>
            </a:r>
            <a:r>
              <a:rPr lang="pt-BR" b="1" dirty="0" err="1">
                <a:solidFill>
                  <a:srgbClr val="FF0000"/>
                </a:solidFill>
                <a:latin typeface="OpenSans"/>
              </a:rPr>
              <a:t>section</a:t>
            </a:r>
            <a:r>
              <a:rPr lang="pt-BR" b="1" dirty="0">
                <a:solidFill>
                  <a:srgbClr val="FF0000"/>
                </a:solidFill>
                <a:latin typeface="OpenSans"/>
              </a:rPr>
              <a:t>&gt;  </a:t>
            </a:r>
            <a:r>
              <a:rPr lang="pt-BR" b="1" dirty="0">
                <a:latin typeface="OpenSans"/>
              </a:rPr>
              <a:t>representa uma sessão genérica de conteúdo como uma lista de artigos</a:t>
            </a:r>
          </a:p>
          <a:p>
            <a:pPr algn="l"/>
            <a:endParaRPr lang="pt-BR" b="1" dirty="0">
              <a:latin typeface="OpenSans"/>
            </a:endParaRPr>
          </a:p>
          <a:p>
            <a:pPr algn="l"/>
            <a:r>
              <a:rPr lang="pt-BR" b="1" dirty="0">
                <a:solidFill>
                  <a:srgbClr val="FF0000"/>
                </a:solidFill>
                <a:latin typeface="OpenSans"/>
              </a:rPr>
              <a:t>&lt;header&gt; </a:t>
            </a:r>
            <a:r>
              <a:rPr lang="pt-BR" b="1" dirty="0">
                <a:solidFill>
                  <a:srgbClr val="23282C"/>
                </a:solidFill>
                <a:latin typeface="OpenSans"/>
              </a:rPr>
              <a:t>pode ser o cabeçalho da pagina ou parte da pagina </a:t>
            </a:r>
          </a:p>
          <a:p>
            <a:pPr algn="l"/>
            <a:endParaRPr lang="pt-BR" b="1" dirty="0">
              <a:solidFill>
                <a:srgbClr val="23282C"/>
              </a:solidFill>
              <a:latin typeface="OpenSans"/>
            </a:endParaRPr>
          </a:p>
          <a:p>
            <a:pPr algn="l"/>
            <a:r>
              <a:rPr lang="pt-BR" b="1" dirty="0">
                <a:solidFill>
                  <a:srgbClr val="FF0000"/>
                </a:solidFill>
                <a:latin typeface="OpenSans"/>
              </a:rPr>
              <a:t>&lt;</a:t>
            </a:r>
            <a:r>
              <a:rPr lang="pt-BR" b="1" dirty="0" err="1">
                <a:solidFill>
                  <a:srgbClr val="FF0000"/>
                </a:solidFill>
                <a:latin typeface="OpenSans"/>
              </a:rPr>
              <a:t>article</a:t>
            </a:r>
            <a:r>
              <a:rPr lang="pt-BR" b="1" dirty="0">
                <a:solidFill>
                  <a:srgbClr val="FF0000"/>
                </a:solidFill>
                <a:latin typeface="OpenSans"/>
              </a:rPr>
              <a:t>&gt;</a:t>
            </a:r>
            <a:r>
              <a:rPr lang="pt-BR" b="1" dirty="0">
                <a:solidFill>
                  <a:srgbClr val="23282C"/>
                </a:solidFill>
                <a:latin typeface="OpenSans"/>
              </a:rPr>
              <a:t> representa conteúdo relevante dentro da pagina como um artigo de um blog</a:t>
            </a:r>
          </a:p>
          <a:p>
            <a:pPr algn="l"/>
            <a:endParaRPr lang="pt-BR" b="1" dirty="0">
              <a:solidFill>
                <a:srgbClr val="23282C"/>
              </a:solidFill>
              <a:latin typeface="OpenSans"/>
            </a:endParaRPr>
          </a:p>
          <a:p>
            <a:pPr algn="l"/>
            <a:r>
              <a:rPr lang="pt-BR" b="1" dirty="0">
                <a:solidFill>
                  <a:srgbClr val="FF0000"/>
                </a:solidFill>
                <a:latin typeface="OpenSans"/>
              </a:rPr>
              <a:t>&lt;</a:t>
            </a:r>
            <a:r>
              <a:rPr lang="pt-BR" b="1" dirty="0" err="1">
                <a:solidFill>
                  <a:srgbClr val="FF0000"/>
                </a:solidFill>
                <a:latin typeface="OpenSans"/>
              </a:rPr>
              <a:t>aside</a:t>
            </a:r>
            <a:r>
              <a:rPr lang="pt-BR" b="1" dirty="0">
                <a:solidFill>
                  <a:srgbClr val="FF0000"/>
                </a:solidFill>
                <a:latin typeface="OpenSans"/>
              </a:rPr>
              <a:t>&gt; </a:t>
            </a:r>
            <a:r>
              <a:rPr lang="pt-BR" b="1" dirty="0">
                <a:solidFill>
                  <a:srgbClr val="23282C"/>
                </a:solidFill>
                <a:latin typeface="OpenSans"/>
              </a:rPr>
              <a:t>apresenta um conteúdo relacionado ao </a:t>
            </a:r>
            <a:r>
              <a:rPr lang="pt-BR" b="1" dirty="0" err="1">
                <a:solidFill>
                  <a:srgbClr val="23282C"/>
                </a:solidFill>
                <a:latin typeface="OpenSans"/>
              </a:rPr>
              <a:t>conteujdo</a:t>
            </a:r>
            <a:r>
              <a:rPr lang="pt-BR" b="1" dirty="0">
                <a:solidFill>
                  <a:srgbClr val="23282C"/>
                </a:solidFill>
                <a:latin typeface="OpenSans"/>
              </a:rPr>
              <a:t> principal da pagina como uma bibliografia de um autor  links relacionados e geralmente representado por uma barra lateral . </a:t>
            </a:r>
          </a:p>
          <a:p>
            <a:pPr algn="l"/>
            <a:endParaRPr lang="pt-BR" b="1" dirty="0">
              <a:solidFill>
                <a:srgbClr val="23282C"/>
              </a:solidFill>
              <a:latin typeface="OpenSans"/>
            </a:endParaRPr>
          </a:p>
          <a:p>
            <a:pPr algn="l"/>
            <a:r>
              <a:rPr lang="pt-BR" b="1" dirty="0">
                <a:solidFill>
                  <a:srgbClr val="FF0000"/>
                </a:solidFill>
                <a:latin typeface="OpenSans"/>
              </a:rPr>
              <a:t>&lt;</a:t>
            </a:r>
            <a:r>
              <a:rPr lang="pt-BR" b="1" dirty="0" err="1">
                <a:solidFill>
                  <a:srgbClr val="FF0000"/>
                </a:solidFill>
                <a:latin typeface="OpenSans"/>
              </a:rPr>
              <a:t>footer</a:t>
            </a:r>
            <a:r>
              <a:rPr lang="pt-BR" b="1" dirty="0">
                <a:solidFill>
                  <a:srgbClr val="FF0000"/>
                </a:solidFill>
                <a:latin typeface="OpenSans"/>
              </a:rPr>
              <a:t>&gt;</a:t>
            </a:r>
            <a:r>
              <a:rPr lang="pt-BR" b="1" dirty="0">
                <a:solidFill>
                  <a:srgbClr val="23282C"/>
                </a:solidFill>
                <a:latin typeface="OpenSans"/>
              </a:rPr>
              <a:t> pode ser o rodapé da pagina ou de parte da pagina pode ser um rodapé de um </a:t>
            </a:r>
            <a:r>
              <a:rPr lang="pt-BR" b="1" dirty="0" err="1">
                <a:solidFill>
                  <a:srgbClr val="23282C"/>
                </a:solidFill>
                <a:latin typeface="OpenSans"/>
              </a:rPr>
              <a:t>article</a:t>
            </a:r>
            <a:r>
              <a:rPr lang="pt-BR" b="1" dirty="0">
                <a:solidFill>
                  <a:srgbClr val="23282C"/>
                </a:solidFill>
                <a:latin typeface="OpenSans"/>
              </a:rPr>
              <a:t> ou </a:t>
            </a:r>
            <a:r>
              <a:rPr lang="pt-BR" b="1" dirty="0" err="1">
                <a:solidFill>
                  <a:srgbClr val="23282C"/>
                </a:solidFill>
                <a:latin typeface="OpenSans"/>
              </a:rPr>
              <a:t>section</a:t>
            </a:r>
            <a:endParaRPr lang="pt-BR" b="1" dirty="0">
              <a:solidFill>
                <a:srgbClr val="23282C"/>
              </a:solidFill>
              <a:latin typeface="OpenSans"/>
            </a:endParaRPr>
          </a:p>
          <a:p>
            <a:pPr algn="l"/>
            <a:endParaRPr lang="pt-BR" b="1" dirty="0">
              <a:solidFill>
                <a:srgbClr val="23282C"/>
              </a:solidFill>
              <a:latin typeface="OpenSans"/>
            </a:endParaRPr>
          </a:p>
          <a:p>
            <a:pPr algn="l"/>
            <a:r>
              <a:rPr lang="pt-BR" b="1" dirty="0">
                <a:solidFill>
                  <a:srgbClr val="FF0000"/>
                </a:solidFill>
                <a:latin typeface="OpenSans"/>
              </a:rPr>
              <a:t>&lt;h1&gt;-&lt;h6&gt;</a:t>
            </a:r>
            <a:r>
              <a:rPr lang="pt-BR" b="1" dirty="0">
                <a:solidFill>
                  <a:srgbClr val="23282C"/>
                </a:solidFill>
                <a:latin typeface="OpenSans"/>
              </a:rPr>
              <a:t> não foram criados na versão 5 mais servem muito bem para este proposito de trazer semântica . 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044201-A4DE-4516-B504-CE31889CE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287" y="274637"/>
            <a:ext cx="3433393" cy="194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00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4B033D4-113C-4636-AFD1-A71FE6F80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495300"/>
            <a:ext cx="7772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15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9D189C9-7775-4347-B045-A8622C64178C}"/>
              </a:ext>
            </a:extLst>
          </p:cNvPr>
          <p:cNvSpPr txBox="1"/>
          <p:nvPr/>
        </p:nvSpPr>
        <p:spPr>
          <a:xfrm>
            <a:off x="454541" y="366623"/>
            <a:ext cx="6097772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utf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-8"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Giovanni Pereira 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 header para representar o cabeçalho da pagina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Giovanni Pereira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pt-B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unico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h1 da pagina e é o titulo do nosso conteúdo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!acrescentamos uma </a:t>
            </a:r>
            <a:r>
              <a:rPr lang="pt-B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para adicionar outra lista de posts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!adicionamos outro header para mostrar o titulo da </a:t>
            </a:r>
            <a:r>
              <a:rPr lang="pt-B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section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Posts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!adicionamos um </a:t>
            </a:r>
            <a:r>
              <a:rPr lang="pt-B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e dentro dele um outro header agora com o h3 com o nome do nosso post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Post #1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!por ultimo o rodapé </a:t>
            </a:r>
            <a:r>
              <a:rPr lang="pt-B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footer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pt-B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517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0425A3C-CAA3-46EF-B7A6-40DFE2421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12" y="128212"/>
            <a:ext cx="6238947" cy="427150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A5B1A6D-03D4-495C-B218-5ED78BC1CD05}"/>
              </a:ext>
            </a:extLst>
          </p:cNvPr>
          <p:cNvSpPr txBox="1"/>
          <p:nvPr/>
        </p:nvSpPr>
        <p:spPr>
          <a:xfrm>
            <a:off x="4611757" y="2504662"/>
            <a:ext cx="26371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textos maiores e mais densos utilizamos o elemento P. O P representa um parágrafo mais ele não suporte somente texto , podemos adicionar imagens , códigos , vídeos e vários outros tipos de conteúdo nele</a:t>
            </a:r>
          </a:p>
        </p:txBody>
      </p:sp>
    </p:spTree>
    <p:extLst>
      <p:ext uri="{BB962C8B-B14F-4D97-AF65-F5344CB8AC3E}">
        <p14:creationId xmlns:p14="http://schemas.microsoft.com/office/powerpoint/2010/main" val="2587690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CC1F6A1-F445-4FE9-9B4F-691E5939E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49" y="169379"/>
            <a:ext cx="7491106" cy="338220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BC1A419-FB58-4A75-B297-4F83934CCD0A}"/>
              </a:ext>
            </a:extLst>
          </p:cNvPr>
          <p:cNvSpPr txBox="1"/>
          <p:nvPr/>
        </p:nvSpPr>
        <p:spPr>
          <a:xfrm>
            <a:off x="8223900" y="319929"/>
            <a:ext cx="263718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elemento &lt;a&gt; &lt;/a&gt;</a:t>
            </a:r>
          </a:p>
          <a:p>
            <a:r>
              <a:rPr lang="pt-BR" dirty="0"/>
              <a:t>Este elemento é uma ancora, ele interliga vários conteúdos na web e elemento &lt;a&gt; tem vários atributos só que no momento estaremos focando só em dois. </a:t>
            </a:r>
          </a:p>
          <a:p>
            <a:r>
              <a:rPr lang="pt-BR" dirty="0"/>
              <a:t>O </a:t>
            </a:r>
            <a:r>
              <a:rPr lang="pt-BR" b="1" dirty="0" err="1">
                <a:solidFill>
                  <a:srgbClr val="FF0000"/>
                </a:solidFill>
              </a:rPr>
              <a:t>href</a:t>
            </a:r>
            <a:r>
              <a:rPr lang="pt-BR" dirty="0"/>
              <a:t> e o </a:t>
            </a:r>
            <a:r>
              <a:rPr lang="pt-BR" dirty="0">
                <a:solidFill>
                  <a:srgbClr val="FF0000"/>
                </a:solidFill>
              </a:rPr>
              <a:t>target.</a:t>
            </a:r>
          </a:p>
          <a:p>
            <a:r>
              <a:rPr lang="pt-BR" b="1" dirty="0"/>
              <a:t>O </a:t>
            </a:r>
            <a:r>
              <a:rPr lang="pt-BR" b="1" dirty="0" err="1">
                <a:solidFill>
                  <a:srgbClr val="FF0000"/>
                </a:solidFill>
              </a:rPr>
              <a:t>href</a:t>
            </a:r>
            <a:r>
              <a:rPr lang="pt-BR" b="1" dirty="0"/>
              <a:t> é o link para onde a ancora esta apontando, pode ser uma pagina no próprio site ou um site externo. E também pode apontar para e-mails e até telefones .  O </a:t>
            </a:r>
            <a:r>
              <a:rPr lang="pt-BR" b="1" dirty="0">
                <a:solidFill>
                  <a:srgbClr val="FF0000"/>
                </a:solidFill>
              </a:rPr>
              <a:t>target</a:t>
            </a:r>
            <a:r>
              <a:rPr lang="pt-BR" b="1" dirty="0"/>
              <a:t> serve para indicar como este link será aberto, no momento </a:t>
            </a:r>
            <a:r>
              <a:rPr lang="pt-BR" b="1" dirty="0" err="1"/>
              <a:t>íremos</a:t>
            </a:r>
            <a:r>
              <a:rPr lang="pt-BR" b="1" dirty="0"/>
              <a:t> utilizar o valor:  </a:t>
            </a:r>
            <a:r>
              <a:rPr lang="pt-BR" dirty="0">
                <a:solidFill>
                  <a:srgbClr val="FF0000"/>
                </a:solidFill>
              </a:rPr>
              <a:t>_</a:t>
            </a:r>
            <a:r>
              <a:rPr lang="pt-BR" dirty="0" err="1">
                <a:solidFill>
                  <a:srgbClr val="FF0000"/>
                </a:solidFill>
              </a:rPr>
              <a:t>blank</a:t>
            </a:r>
            <a:r>
              <a:rPr lang="pt-BR" b="1" dirty="0"/>
              <a:t>, ele especifica que a execução será em uma nova pagina.  </a:t>
            </a:r>
          </a:p>
        </p:txBody>
      </p:sp>
    </p:spTree>
    <p:extLst>
      <p:ext uri="{BB962C8B-B14F-4D97-AF65-F5344CB8AC3E}">
        <p14:creationId xmlns:p14="http://schemas.microsoft.com/office/powerpoint/2010/main" val="3663373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2FE2E6E-1FE7-4E2B-8AD5-DB1922133715}"/>
              </a:ext>
            </a:extLst>
          </p:cNvPr>
          <p:cNvSpPr txBox="1"/>
          <p:nvPr/>
        </p:nvSpPr>
        <p:spPr>
          <a:xfrm>
            <a:off x="369479" y="102897"/>
            <a:ext cx="11198743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utf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-8"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Giovanni Pereira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 header para representar o cabeçalho da pagina</a:t>
            </a: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Giovanni Pereira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pt-B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unico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h1 da pagina e é o titulo do nosso conteúdo</a:t>
            </a: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1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!acrescentamos uma </a:t>
            </a:r>
            <a:r>
              <a:rPr lang="pt-B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para adicionar outra lista de posts</a:t>
            </a: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!adicionamos outro header para mostrar o titulo da </a:t>
            </a:r>
            <a:r>
              <a:rPr lang="pt-B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section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Posts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1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!adicionamos um </a:t>
            </a:r>
            <a:r>
              <a:rPr lang="pt-B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e dentro dele um outro header agora com o h3 com o nome do nosso post</a:t>
            </a: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Post #1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O que é o </a:t>
            </a:r>
            <a:r>
              <a:rPr lang="pt-B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Lorem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Ipsum?</a:t>
            </a: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O </a:t>
            </a:r>
            <a:r>
              <a:rPr lang="pt-B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Lorem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Ipsum é um texto modelo da indústria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"https://www.linkedin.com/in/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gipesi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/"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lang="pt-B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blank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tipográfica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e de impressão.</a:t>
            </a: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O </a:t>
            </a:r>
            <a:r>
              <a:rPr lang="pt-B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Lorem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Ipsum tem vindo a ser o texto padrão usado por estas indústrias desde o ano de 1500,</a:t>
            </a: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quando uma misturou os caracteres de um texto para criar um espécime de livro. Este texto não</a:t>
            </a: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só sobreviveu 5 séculos, mas também o salto para a tipografia electrónica, mantendo-se</a:t>
            </a: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essencialmente inalterada. Foi popularizada nos anos 60 com a disponibilização das folhas de</a:t>
            </a: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pt-B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Letraset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que continham passagens com </a:t>
            </a:r>
            <a:r>
              <a:rPr lang="pt-B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Lorem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Ipsum, e mais recentemente com os programas de</a:t>
            </a: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publicação como o </a:t>
            </a:r>
            <a:r>
              <a:rPr lang="pt-B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Aldus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PageMaker que incluem versões do </a:t>
            </a:r>
            <a:r>
              <a:rPr lang="pt-B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Lorem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Ipsum clique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"mailto:gipesi@hotmail.com"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para enviar </a:t>
            </a:r>
            <a:r>
              <a:rPr lang="pt-B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</a:t>
            </a:r>
          </a:p>
          <a:p>
            <a:b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sz="11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!por ultimo o rodapé </a:t>
            </a:r>
            <a:r>
              <a:rPr lang="pt-B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footer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pt-B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364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9B4AB5A-DB03-418A-BAC3-20A747970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21" y="198783"/>
            <a:ext cx="6614401" cy="446263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F69B371-E9FF-4D27-BF6A-AB1B3942BF11}"/>
              </a:ext>
            </a:extLst>
          </p:cNvPr>
          <p:cNvSpPr txBox="1"/>
          <p:nvPr/>
        </p:nvSpPr>
        <p:spPr>
          <a:xfrm>
            <a:off x="7156173" y="198783"/>
            <a:ext cx="49298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Elemento </a:t>
            </a:r>
            <a:r>
              <a:rPr lang="pt-BR" dirty="0" err="1"/>
              <a:t>img</a:t>
            </a:r>
            <a:r>
              <a:rPr lang="pt-BR" dirty="0"/>
              <a:t> é bem simples e é um dos elementos que não </a:t>
            </a:r>
            <a:r>
              <a:rPr lang="pt-BR" dirty="0" err="1"/>
              <a:t>possue</a:t>
            </a:r>
            <a:endParaRPr lang="pt-BR" dirty="0"/>
          </a:p>
          <a:p>
            <a:r>
              <a:rPr lang="pt-BR" dirty="0" err="1"/>
              <a:t>Tag</a:t>
            </a:r>
            <a:r>
              <a:rPr lang="pt-BR" dirty="0"/>
              <a:t> de fechamento. </a:t>
            </a:r>
          </a:p>
          <a:p>
            <a:r>
              <a:rPr lang="pt-BR" dirty="0"/>
              <a:t>Encontramos apenas dois atributos para este elemento que são : </a:t>
            </a:r>
          </a:p>
          <a:p>
            <a:r>
              <a:rPr lang="pt-BR" b="1" dirty="0" err="1">
                <a:solidFill>
                  <a:srgbClr val="FF0000"/>
                </a:solidFill>
              </a:rPr>
              <a:t>src</a:t>
            </a:r>
            <a:r>
              <a:rPr lang="pt-BR" dirty="0">
                <a:solidFill>
                  <a:srgbClr val="FF0000"/>
                </a:solidFill>
              </a:rPr>
              <a:t>  que é obrigatório </a:t>
            </a:r>
            <a:r>
              <a:rPr lang="pt-BR" dirty="0"/>
              <a:t>pois é ele que guarda o caminho da imagem , tanto dentro do site</a:t>
            </a:r>
          </a:p>
          <a:p>
            <a:r>
              <a:rPr lang="pt-BR" dirty="0"/>
              <a:t>quanto para outro lugar. </a:t>
            </a:r>
          </a:p>
          <a:p>
            <a:r>
              <a:rPr lang="pt-BR" dirty="0"/>
              <a:t>e o </a:t>
            </a:r>
            <a:r>
              <a:rPr lang="pt-BR" b="1" dirty="0" err="1">
                <a:solidFill>
                  <a:srgbClr val="FF0000"/>
                </a:solidFill>
              </a:rPr>
              <a:t>alt</a:t>
            </a:r>
            <a:r>
              <a:rPr lang="pt-BR" dirty="0"/>
              <a:t> que apesar de não ser obrigatório é </a:t>
            </a:r>
            <a:r>
              <a:rPr lang="pt-BR" dirty="0">
                <a:solidFill>
                  <a:srgbClr val="FF0000"/>
                </a:solidFill>
              </a:rPr>
              <a:t>altamente recomendado sua utilização para melhorar </a:t>
            </a:r>
          </a:p>
          <a:p>
            <a:r>
              <a:rPr lang="pt-BR" dirty="0"/>
              <a:t>a sensibilidade ele mostra a descrição da foto quando ela não é carregada e leituras de tela usam esta descrição </a:t>
            </a:r>
          </a:p>
          <a:p>
            <a:r>
              <a:rPr lang="pt-BR" dirty="0"/>
              <a:t>Para mostrar para os usuários o que aquela descrição significa.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BA111D2-270C-4F42-B649-AA450E37396E}"/>
              </a:ext>
            </a:extLst>
          </p:cNvPr>
          <p:cNvSpPr txBox="1"/>
          <p:nvPr/>
        </p:nvSpPr>
        <p:spPr>
          <a:xfrm>
            <a:off x="377161" y="4920699"/>
            <a:ext cx="492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1) Primeira coisa a fazer é adicionar a imagem dentro do header principal da página antes do h1.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792EE7F-162C-4831-AB80-C800B2FA7B26}"/>
              </a:ext>
            </a:extLst>
          </p:cNvPr>
          <p:cNvSpPr txBox="1"/>
          <p:nvPr/>
        </p:nvSpPr>
        <p:spPr>
          <a:xfrm>
            <a:off x="5898515" y="4920698"/>
            <a:ext cx="492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2)Segunda imagem vai ser postada vai ficar dentro do </a:t>
            </a:r>
            <a:r>
              <a:rPr lang="pt-BR" b="1" dirty="0" err="1">
                <a:solidFill>
                  <a:srgbClr val="FF0000"/>
                </a:solidFill>
              </a:rPr>
              <a:t>article</a:t>
            </a:r>
            <a:r>
              <a:rPr lang="pt-BR" b="1" dirty="0">
                <a:solidFill>
                  <a:srgbClr val="FF0000"/>
                </a:solidFill>
              </a:rPr>
              <a:t> e vai ficar depois do título h3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F8136C9-560E-43F9-9CAA-290C2422A151}"/>
              </a:ext>
            </a:extLst>
          </p:cNvPr>
          <p:cNvSpPr txBox="1"/>
          <p:nvPr/>
        </p:nvSpPr>
        <p:spPr>
          <a:xfrm>
            <a:off x="438680" y="5826309"/>
            <a:ext cx="4929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3)Passar as imagens pelo site </a:t>
            </a:r>
            <a:r>
              <a:rPr lang="pt-BR" b="1" dirty="0">
                <a:solidFill>
                  <a:srgbClr val="FF0000"/>
                </a:solidFill>
                <a:hlinkClick r:id="rId3"/>
              </a:rPr>
              <a:t>https://tinypng.com/</a:t>
            </a:r>
            <a:r>
              <a:rPr lang="pt-BR" b="1" dirty="0">
                <a:solidFill>
                  <a:srgbClr val="FF0000"/>
                </a:solidFill>
              </a:rPr>
              <a:t> para remover elementos desnecessários e deixar a imagem mais leve</a:t>
            </a:r>
          </a:p>
        </p:txBody>
      </p:sp>
    </p:spTree>
    <p:extLst>
      <p:ext uri="{BB962C8B-B14F-4D97-AF65-F5344CB8AC3E}">
        <p14:creationId xmlns:p14="http://schemas.microsoft.com/office/powerpoint/2010/main" val="3602260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4E91839-0D23-4624-9677-478E09797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9" y="557212"/>
            <a:ext cx="6972300" cy="57435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45BA0F8-2998-4089-AD76-3735DFFD34BE}"/>
              </a:ext>
            </a:extLst>
          </p:cNvPr>
          <p:cNvSpPr txBox="1"/>
          <p:nvPr/>
        </p:nvSpPr>
        <p:spPr>
          <a:xfrm>
            <a:off x="5393635" y="2729948"/>
            <a:ext cx="598612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Listas servem para agrupar coleções de itens</a:t>
            </a:r>
          </a:p>
          <a:p>
            <a:r>
              <a:rPr lang="pt-BR" dirty="0"/>
              <a:t>Uma lista de endereços ou listas de contatos</a:t>
            </a:r>
          </a:p>
          <a:p>
            <a:r>
              <a:rPr lang="pt-BR" b="1" dirty="0" err="1">
                <a:solidFill>
                  <a:srgbClr val="FF0000"/>
                </a:solidFill>
              </a:rPr>
              <a:t>ul</a:t>
            </a:r>
            <a:r>
              <a:rPr lang="pt-BR" dirty="0"/>
              <a:t>  =&gt; lista que a ordem dos itens não é importante</a:t>
            </a:r>
          </a:p>
          <a:p>
            <a:r>
              <a:rPr lang="pt-BR" b="1" dirty="0" err="1">
                <a:solidFill>
                  <a:srgbClr val="FF0000"/>
                </a:solidFill>
              </a:rPr>
              <a:t>ol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dirty="0"/>
              <a:t>=&gt; a ordem dos itens é importante</a:t>
            </a:r>
          </a:p>
          <a:p>
            <a:endParaRPr lang="pt-BR" dirty="0"/>
          </a:p>
          <a:p>
            <a:r>
              <a:rPr lang="pt-BR" dirty="0"/>
              <a:t>São representados por números letras ou algarismos romanos</a:t>
            </a:r>
          </a:p>
          <a:p>
            <a:endParaRPr lang="pt-BR" dirty="0"/>
          </a:p>
          <a:p>
            <a:endParaRPr lang="pt-BR" dirty="0"/>
          </a:p>
          <a:p>
            <a:r>
              <a:rPr lang="pt-BR" b="1" dirty="0">
                <a:solidFill>
                  <a:srgbClr val="FF0000"/>
                </a:solidFill>
              </a:rPr>
              <a:t>li</a:t>
            </a:r>
            <a:r>
              <a:rPr lang="pt-BR" dirty="0"/>
              <a:t>  =&gt; itens desta lista</a:t>
            </a:r>
          </a:p>
        </p:txBody>
      </p:sp>
    </p:spTree>
    <p:extLst>
      <p:ext uri="{BB962C8B-B14F-4D97-AF65-F5344CB8AC3E}">
        <p14:creationId xmlns:p14="http://schemas.microsoft.com/office/powerpoint/2010/main" val="195555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AC69B25-8735-476D-864E-57080B052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990"/>
            <a:ext cx="12192000" cy="5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64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839CA77-CBB6-4D9C-8C26-F72B0E27F27B}"/>
              </a:ext>
            </a:extLst>
          </p:cNvPr>
          <p:cNvSpPr txBox="1"/>
          <p:nvPr/>
        </p:nvSpPr>
        <p:spPr>
          <a:xfrm>
            <a:off x="291867" y="0"/>
            <a:ext cx="1120559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&lt;!DOCTYPE </a:t>
            </a:r>
            <a:r>
              <a:rPr lang="pt-BR" sz="800" dirty="0" err="1"/>
              <a:t>html</a:t>
            </a:r>
            <a:r>
              <a:rPr lang="pt-BR" sz="800" dirty="0"/>
              <a:t>&gt;</a:t>
            </a:r>
          </a:p>
          <a:p>
            <a:r>
              <a:rPr lang="pt-BR" sz="800" dirty="0"/>
              <a:t>&lt;</a:t>
            </a:r>
            <a:r>
              <a:rPr lang="pt-BR" sz="800" dirty="0" err="1"/>
              <a:t>html</a:t>
            </a:r>
            <a:r>
              <a:rPr lang="pt-BR" sz="800" dirty="0"/>
              <a:t>&gt;</a:t>
            </a:r>
          </a:p>
          <a:p>
            <a:r>
              <a:rPr lang="pt-BR" sz="800" dirty="0"/>
              <a:t>    &lt;</a:t>
            </a:r>
            <a:r>
              <a:rPr lang="pt-BR" sz="800" dirty="0" err="1"/>
              <a:t>head</a:t>
            </a:r>
            <a:r>
              <a:rPr lang="pt-BR" sz="800" dirty="0"/>
              <a:t>&gt;</a:t>
            </a:r>
          </a:p>
          <a:p>
            <a:r>
              <a:rPr lang="pt-BR" sz="800" dirty="0"/>
              <a:t>        &lt;meta </a:t>
            </a:r>
            <a:r>
              <a:rPr lang="pt-BR" sz="800" dirty="0" err="1"/>
              <a:t>charset</a:t>
            </a:r>
            <a:r>
              <a:rPr lang="pt-BR" sz="800" dirty="0"/>
              <a:t> ="</a:t>
            </a:r>
            <a:r>
              <a:rPr lang="pt-BR" sz="800" dirty="0" err="1"/>
              <a:t>utf</a:t>
            </a:r>
            <a:r>
              <a:rPr lang="pt-BR" sz="800" dirty="0"/>
              <a:t> -8"&gt;</a:t>
            </a:r>
          </a:p>
          <a:p>
            <a:r>
              <a:rPr lang="pt-BR" sz="800" dirty="0"/>
              <a:t>        &lt;</a:t>
            </a:r>
            <a:r>
              <a:rPr lang="pt-BR" sz="800" dirty="0" err="1"/>
              <a:t>title</a:t>
            </a:r>
            <a:r>
              <a:rPr lang="pt-BR" sz="800" dirty="0"/>
              <a:t>&gt;Giovanni Pereira &lt;/</a:t>
            </a:r>
            <a:r>
              <a:rPr lang="pt-BR" sz="800" dirty="0" err="1"/>
              <a:t>title</a:t>
            </a:r>
            <a:r>
              <a:rPr lang="pt-BR" sz="800" dirty="0"/>
              <a:t>&gt;</a:t>
            </a:r>
          </a:p>
          <a:p>
            <a:r>
              <a:rPr lang="pt-BR" sz="800" dirty="0"/>
              <a:t>    &lt;/</a:t>
            </a:r>
            <a:r>
              <a:rPr lang="pt-BR" sz="800" dirty="0" err="1"/>
              <a:t>head</a:t>
            </a:r>
            <a:r>
              <a:rPr lang="pt-BR" sz="800" dirty="0"/>
              <a:t>&gt;</a:t>
            </a:r>
          </a:p>
          <a:p>
            <a:r>
              <a:rPr lang="pt-BR" sz="800" dirty="0"/>
              <a:t>    &lt;</a:t>
            </a:r>
            <a:r>
              <a:rPr lang="pt-BR" sz="800" dirty="0" err="1"/>
              <a:t>body</a:t>
            </a:r>
            <a:r>
              <a:rPr lang="pt-BR" sz="800" dirty="0"/>
              <a:t>&gt;</a:t>
            </a:r>
          </a:p>
          <a:p>
            <a:r>
              <a:rPr lang="pt-BR" sz="800" dirty="0"/>
              <a:t>        &lt;header&gt; &lt;! header para representar o cabeçalho da pagina</a:t>
            </a:r>
          </a:p>
          <a:p>
            <a:r>
              <a:rPr lang="pt-BR" sz="800" dirty="0"/>
              <a:t>            &lt;</a:t>
            </a:r>
            <a:r>
              <a:rPr lang="pt-BR" sz="800" dirty="0" err="1"/>
              <a:t>img</a:t>
            </a:r>
            <a:r>
              <a:rPr lang="pt-BR" sz="800" dirty="0"/>
              <a:t> </a:t>
            </a:r>
            <a:r>
              <a:rPr lang="pt-BR" sz="800" dirty="0" err="1"/>
              <a:t>src</a:t>
            </a:r>
            <a:r>
              <a:rPr lang="pt-BR" sz="800" dirty="0"/>
              <a:t>="https://unsplash.com/</a:t>
            </a:r>
            <a:r>
              <a:rPr lang="pt-BR" sz="800" dirty="0" err="1"/>
              <a:t>photos</a:t>
            </a:r>
            <a:r>
              <a:rPr lang="pt-BR" sz="800" dirty="0"/>
              <a:t>/ijWb7URJQyo"&gt;</a:t>
            </a:r>
          </a:p>
          <a:p>
            <a:r>
              <a:rPr lang="pt-BR" sz="800" dirty="0"/>
              <a:t>            &lt;h1&gt;Giovanni Pereira&lt;/h1&gt; &lt;!</a:t>
            </a:r>
            <a:r>
              <a:rPr lang="pt-BR" sz="800" dirty="0" err="1"/>
              <a:t>unico</a:t>
            </a:r>
            <a:r>
              <a:rPr lang="pt-BR" sz="800" dirty="0"/>
              <a:t> h1 da pagina e é o titulo do nosso conteúdo&lt;!</a:t>
            </a:r>
          </a:p>
          <a:p>
            <a:r>
              <a:rPr lang="pt-BR" sz="800" dirty="0"/>
              <a:t>        &lt;/header&gt;</a:t>
            </a:r>
          </a:p>
          <a:p>
            <a:r>
              <a:rPr lang="pt-BR" sz="800" dirty="0"/>
              <a:t>        &lt;</a:t>
            </a:r>
            <a:r>
              <a:rPr lang="pt-BR" sz="800" dirty="0" err="1"/>
              <a:t>section</a:t>
            </a:r>
            <a:r>
              <a:rPr lang="pt-BR" sz="800" dirty="0"/>
              <a:t>&gt;&lt;!acrescentamos uma </a:t>
            </a:r>
            <a:r>
              <a:rPr lang="pt-BR" sz="800" dirty="0" err="1"/>
              <a:t>section</a:t>
            </a:r>
            <a:r>
              <a:rPr lang="pt-BR" sz="800" dirty="0"/>
              <a:t> para adicionar outra lista de posts&lt;!</a:t>
            </a:r>
          </a:p>
          <a:p>
            <a:r>
              <a:rPr lang="pt-BR" sz="800" dirty="0"/>
              <a:t>            &lt;header&gt; &lt;!adicionamos outro header para mostrar o titulo da </a:t>
            </a:r>
            <a:r>
              <a:rPr lang="pt-BR" sz="800" dirty="0" err="1"/>
              <a:t>section</a:t>
            </a:r>
            <a:r>
              <a:rPr lang="pt-BR" sz="800" dirty="0"/>
              <a:t>&lt;!</a:t>
            </a:r>
          </a:p>
          <a:p>
            <a:r>
              <a:rPr lang="pt-BR" sz="800" dirty="0"/>
              <a:t>                &lt;h2&gt;Posts&lt;/h2&gt;</a:t>
            </a:r>
          </a:p>
          <a:p>
            <a:r>
              <a:rPr lang="pt-BR" sz="800" dirty="0"/>
              <a:t>            &lt;/header&gt;</a:t>
            </a:r>
          </a:p>
          <a:p>
            <a:r>
              <a:rPr lang="pt-BR" sz="800" dirty="0"/>
              <a:t>            &lt;</a:t>
            </a:r>
            <a:r>
              <a:rPr lang="pt-BR" sz="800" dirty="0" err="1"/>
              <a:t>article</a:t>
            </a:r>
            <a:r>
              <a:rPr lang="pt-BR" sz="800" dirty="0"/>
              <a:t>&gt;&lt;!adicionamos um </a:t>
            </a:r>
            <a:r>
              <a:rPr lang="pt-BR" sz="800" dirty="0" err="1"/>
              <a:t>article</a:t>
            </a:r>
            <a:r>
              <a:rPr lang="pt-BR" sz="800" dirty="0"/>
              <a:t> e dentro dele um outro header agora com o h3 com o nome do nosso post&lt;!</a:t>
            </a:r>
          </a:p>
          <a:p>
            <a:r>
              <a:rPr lang="pt-BR" sz="800" dirty="0"/>
              <a:t>                &lt;header&gt;</a:t>
            </a:r>
          </a:p>
          <a:p>
            <a:r>
              <a:rPr lang="pt-BR" sz="800" dirty="0"/>
              <a:t>                    &lt;h3&gt;Post #1&lt;/h3&gt;</a:t>
            </a:r>
          </a:p>
          <a:p>
            <a:r>
              <a:rPr lang="pt-BR" sz="800" dirty="0"/>
              <a:t>                &lt;/header&gt;</a:t>
            </a:r>
          </a:p>
          <a:p>
            <a:r>
              <a:rPr lang="pt-BR" sz="800" dirty="0"/>
              <a:t>                &lt;p&gt;</a:t>
            </a:r>
          </a:p>
          <a:p>
            <a:r>
              <a:rPr lang="pt-BR" sz="800" dirty="0"/>
              <a:t>                    O que é o </a:t>
            </a:r>
            <a:r>
              <a:rPr lang="pt-BR" sz="800" dirty="0" err="1"/>
              <a:t>Lorem</a:t>
            </a:r>
            <a:r>
              <a:rPr lang="pt-BR" sz="800" dirty="0"/>
              <a:t> Ipsum?</a:t>
            </a:r>
          </a:p>
          <a:p>
            <a:r>
              <a:rPr lang="pt-BR" sz="800" dirty="0"/>
              <a:t>                    O </a:t>
            </a:r>
            <a:r>
              <a:rPr lang="pt-BR" sz="800" dirty="0" err="1"/>
              <a:t>Lorem</a:t>
            </a:r>
            <a:r>
              <a:rPr lang="pt-BR" sz="800" dirty="0"/>
              <a:t> Ipsum é um texto modelo da indústria &lt;a </a:t>
            </a:r>
            <a:r>
              <a:rPr lang="pt-BR" sz="800" dirty="0" err="1"/>
              <a:t>href</a:t>
            </a:r>
            <a:r>
              <a:rPr lang="pt-BR" sz="800" dirty="0"/>
              <a:t>="https://www.linkedin.com/in/</a:t>
            </a:r>
            <a:r>
              <a:rPr lang="pt-BR" sz="800" dirty="0" err="1"/>
              <a:t>gipesi</a:t>
            </a:r>
            <a:r>
              <a:rPr lang="pt-BR" sz="800" dirty="0"/>
              <a:t>/" target="_</a:t>
            </a:r>
            <a:r>
              <a:rPr lang="pt-BR" sz="800" dirty="0" err="1"/>
              <a:t>blank</a:t>
            </a:r>
            <a:r>
              <a:rPr lang="pt-BR" sz="800" dirty="0"/>
              <a:t>"&gt;tipográfica&lt;/a&gt; e de impressão.</a:t>
            </a:r>
          </a:p>
          <a:p>
            <a:r>
              <a:rPr lang="pt-BR" sz="800" dirty="0"/>
              <a:t>                    O </a:t>
            </a:r>
            <a:r>
              <a:rPr lang="pt-BR" sz="800" dirty="0" err="1"/>
              <a:t>Lorem</a:t>
            </a:r>
            <a:r>
              <a:rPr lang="pt-BR" sz="800" dirty="0"/>
              <a:t> Ipsum tem vindo a ser o texto padrão usado por estas indústrias desde o ano de 1500,</a:t>
            </a:r>
          </a:p>
          <a:p>
            <a:r>
              <a:rPr lang="pt-BR" sz="800" dirty="0"/>
              <a:t>                    quando uma misturou os caracteres de um texto para criar um espécime de livro. Este texto não</a:t>
            </a:r>
          </a:p>
          <a:p>
            <a:r>
              <a:rPr lang="pt-BR" sz="800" dirty="0"/>
              <a:t>                    só sobreviveu 5 séculos, mas também o salto para a tipografia electrónica, mantendo-se</a:t>
            </a:r>
          </a:p>
          <a:p>
            <a:r>
              <a:rPr lang="pt-BR" sz="800" dirty="0"/>
              <a:t>                    essencialmente inalterada. Foi popularizada nos anos 60 com a disponibilização das folhas de</a:t>
            </a:r>
          </a:p>
          <a:p>
            <a:r>
              <a:rPr lang="pt-BR" sz="800" dirty="0"/>
              <a:t>                    </a:t>
            </a:r>
            <a:r>
              <a:rPr lang="pt-BR" sz="800" dirty="0" err="1"/>
              <a:t>Letraset</a:t>
            </a:r>
            <a:r>
              <a:rPr lang="pt-BR" sz="800" dirty="0"/>
              <a:t>, que continham passagens com </a:t>
            </a:r>
            <a:r>
              <a:rPr lang="pt-BR" sz="800" dirty="0" err="1"/>
              <a:t>Lorem</a:t>
            </a:r>
            <a:r>
              <a:rPr lang="pt-BR" sz="800" dirty="0"/>
              <a:t> Ipsum, e mais recentemente com os programas de</a:t>
            </a:r>
          </a:p>
          <a:p>
            <a:r>
              <a:rPr lang="pt-BR" sz="800" dirty="0"/>
              <a:t>                    publicação como o </a:t>
            </a:r>
            <a:r>
              <a:rPr lang="pt-BR" sz="800" dirty="0" err="1"/>
              <a:t>Aldus</a:t>
            </a:r>
            <a:r>
              <a:rPr lang="pt-BR" sz="800" dirty="0"/>
              <a:t> PageMaker que incluem versões do </a:t>
            </a:r>
            <a:r>
              <a:rPr lang="pt-BR" sz="800" dirty="0" err="1"/>
              <a:t>Lorem</a:t>
            </a:r>
            <a:r>
              <a:rPr lang="pt-BR" sz="800" dirty="0"/>
              <a:t> Ipsum clique&lt;a </a:t>
            </a:r>
            <a:r>
              <a:rPr lang="pt-BR" sz="800" dirty="0" err="1"/>
              <a:t>href</a:t>
            </a:r>
            <a:r>
              <a:rPr lang="pt-BR" sz="800" dirty="0"/>
              <a:t>="mailto:gipesi@hotmail.com"&gt; para enviar </a:t>
            </a:r>
            <a:r>
              <a:rPr lang="pt-BR" sz="800" dirty="0" err="1"/>
              <a:t>email</a:t>
            </a:r>
            <a:r>
              <a:rPr lang="pt-BR" sz="800" dirty="0"/>
              <a:t>&lt;/a&gt; .</a:t>
            </a:r>
          </a:p>
          <a:p>
            <a:endParaRPr lang="pt-BR" sz="800" dirty="0"/>
          </a:p>
          <a:p>
            <a:r>
              <a:rPr lang="pt-BR" sz="800" dirty="0"/>
              <a:t>                &lt;/p&gt;</a:t>
            </a:r>
          </a:p>
          <a:p>
            <a:r>
              <a:rPr lang="pt-BR" sz="800" dirty="0"/>
              <a:t>            &lt;/</a:t>
            </a:r>
            <a:r>
              <a:rPr lang="pt-BR" sz="800" dirty="0" err="1"/>
              <a:t>article</a:t>
            </a:r>
            <a:r>
              <a:rPr lang="pt-BR" sz="800" dirty="0"/>
              <a:t>&gt;</a:t>
            </a:r>
          </a:p>
          <a:p>
            <a:r>
              <a:rPr lang="pt-BR" sz="800" dirty="0"/>
              <a:t>        &lt;/</a:t>
            </a:r>
            <a:r>
              <a:rPr lang="pt-BR" sz="800" dirty="0" err="1"/>
              <a:t>section</a:t>
            </a:r>
            <a:r>
              <a:rPr lang="pt-BR" sz="800" dirty="0"/>
              <a:t>&gt;</a:t>
            </a:r>
          </a:p>
          <a:p>
            <a:r>
              <a:rPr lang="pt-BR" sz="800" dirty="0"/>
              <a:t>        &lt;</a:t>
            </a:r>
            <a:r>
              <a:rPr lang="pt-BR" sz="800" dirty="0" err="1"/>
              <a:t>footer</a:t>
            </a:r>
            <a:r>
              <a:rPr lang="pt-BR" sz="800" dirty="0"/>
              <a:t>&gt;</a:t>
            </a:r>
          </a:p>
          <a:p>
            <a:r>
              <a:rPr lang="pt-BR" sz="800" dirty="0"/>
              <a:t>            &lt;</a:t>
            </a:r>
            <a:r>
              <a:rPr lang="pt-BR" sz="800" dirty="0" err="1"/>
              <a:t>ul</a:t>
            </a:r>
            <a:r>
              <a:rPr lang="pt-BR" sz="800" dirty="0"/>
              <a:t>&gt;</a:t>
            </a:r>
          </a:p>
          <a:p>
            <a:r>
              <a:rPr lang="pt-BR" sz="800" dirty="0"/>
              <a:t>                &lt;li&gt;</a:t>
            </a:r>
          </a:p>
          <a:p>
            <a:r>
              <a:rPr lang="pt-BR" sz="800" dirty="0"/>
              <a:t>                    &lt;a </a:t>
            </a:r>
            <a:r>
              <a:rPr lang="pt-BR" sz="800" dirty="0" err="1"/>
              <a:t>href</a:t>
            </a:r>
            <a:r>
              <a:rPr lang="pt-BR" sz="800" dirty="0"/>
              <a:t>="mailto:gipesi@hotmail.com"&gt;gipesi@hotmail.com&lt;/a&gt;</a:t>
            </a:r>
          </a:p>
          <a:p>
            <a:endParaRPr lang="pt-BR" sz="800" dirty="0"/>
          </a:p>
          <a:p>
            <a:r>
              <a:rPr lang="pt-BR" sz="800" dirty="0"/>
              <a:t>                &lt;/li&gt;</a:t>
            </a:r>
          </a:p>
          <a:p>
            <a:r>
              <a:rPr lang="pt-BR" sz="800" dirty="0"/>
              <a:t>                &lt;li&gt;</a:t>
            </a:r>
          </a:p>
          <a:p>
            <a:endParaRPr lang="pt-BR" sz="800" dirty="0"/>
          </a:p>
          <a:p>
            <a:r>
              <a:rPr lang="pt-BR" sz="800" dirty="0"/>
              <a:t>                    &lt;a </a:t>
            </a:r>
            <a:r>
              <a:rPr lang="pt-BR" sz="800" dirty="0" err="1"/>
              <a:t>href</a:t>
            </a:r>
            <a:r>
              <a:rPr lang="pt-BR" sz="800" dirty="0"/>
              <a:t>="https://www.linkedin.com/in/</a:t>
            </a:r>
            <a:r>
              <a:rPr lang="pt-BR" sz="800" dirty="0" err="1"/>
              <a:t>gipesi</a:t>
            </a:r>
            <a:r>
              <a:rPr lang="pt-BR" sz="800" dirty="0"/>
              <a:t>/" target="_</a:t>
            </a:r>
            <a:r>
              <a:rPr lang="pt-BR" sz="800" dirty="0" err="1"/>
              <a:t>blank</a:t>
            </a:r>
            <a:r>
              <a:rPr lang="pt-BR" sz="800" dirty="0"/>
              <a:t>&gt;"&gt;</a:t>
            </a:r>
            <a:r>
              <a:rPr lang="pt-BR" sz="800" dirty="0" err="1"/>
              <a:t>Linkedin</a:t>
            </a:r>
            <a:r>
              <a:rPr lang="pt-BR" sz="800" dirty="0"/>
              <a:t>&lt;/a&gt;</a:t>
            </a:r>
          </a:p>
          <a:p>
            <a:endParaRPr lang="pt-BR" sz="800" dirty="0"/>
          </a:p>
          <a:p>
            <a:r>
              <a:rPr lang="pt-BR" sz="800" dirty="0"/>
              <a:t>                &lt;/li&gt;</a:t>
            </a:r>
          </a:p>
          <a:p>
            <a:r>
              <a:rPr lang="pt-BR" sz="800" dirty="0"/>
              <a:t>                &lt;li&gt;</a:t>
            </a:r>
          </a:p>
          <a:p>
            <a:r>
              <a:rPr lang="pt-BR" sz="800" dirty="0"/>
              <a:t>                    &lt;a </a:t>
            </a:r>
            <a:r>
              <a:rPr lang="pt-BR" sz="800" dirty="0" err="1"/>
              <a:t>href</a:t>
            </a:r>
            <a:r>
              <a:rPr lang="pt-BR" sz="800" dirty="0"/>
              <a:t>="https://github.com/</a:t>
            </a:r>
            <a:r>
              <a:rPr lang="pt-BR" sz="800" dirty="0" err="1"/>
              <a:t>tiozaoscar</a:t>
            </a:r>
            <a:r>
              <a:rPr lang="pt-BR" sz="800" dirty="0"/>
              <a:t>" target="_</a:t>
            </a:r>
            <a:r>
              <a:rPr lang="pt-BR" sz="800" dirty="0" err="1"/>
              <a:t>blank</a:t>
            </a:r>
            <a:r>
              <a:rPr lang="pt-BR" sz="800" dirty="0"/>
              <a:t>"&gt;</a:t>
            </a:r>
            <a:r>
              <a:rPr lang="pt-BR" sz="800" dirty="0" err="1"/>
              <a:t>Github</a:t>
            </a:r>
            <a:r>
              <a:rPr lang="pt-BR" sz="800" dirty="0"/>
              <a:t>&lt;/a&gt;</a:t>
            </a:r>
          </a:p>
          <a:p>
            <a:r>
              <a:rPr lang="pt-BR" sz="800" dirty="0"/>
              <a:t>                &lt;/li&gt;</a:t>
            </a:r>
          </a:p>
          <a:p>
            <a:r>
              <a:rPr lang="pt-BR" sz="800" dirty="0"/>
              <a:t>            &lt;/</a:t>
            </a:r>
            <a:r>
              <a:rPr lang="pt-BR" sz="800" dirty="0" err="1"/>
              <a:t>ul</a:t>
            </a:r>
            <a:r>
              <a:rPr lang="pt-BR" sz="800" dirty="0"/>
              <a:t>&gt;</a:t>
            </a:r>
          </a:p>
          <a:p>
            <a:r>
              <a:rPr lang="pt-BR" sz="800" dirty="0"/>
              <a:t>        &lt;/</a:t>
            </a:r>
            <a:r>
              <a:rPr lang="pt-BR" sz="800" dirty="0" err="1"/>
              <a:t>footer</a:t>
            </a:r>
            <a:r>
              <a:rPr lang="pt-BR" sz="800" dirty="0"/>
              <a:t>&gt;&lt;!por ultimo o rodapé </a:t>
            </a:r>
            <a:r>
              <a:rPr lang="pt-BR" sz="800" dirty="0" err="1"/>
              <a:t>footer</a:t>
            </a:r>
            <a:r>
              <a:rPr lang="pt-BR" sz="800" dirty="0"/>
              <a:t>&lt;!</a:t>
            </a:r>
          </a:p>
          <a:p>
            <a:r>
              <a:rPr lang="pt-BR" sz="800" dirty="0"/>
              <a:t>    &lt;/</a:t>
            </a:r>
            <a:r>
              <a:rPr lang="pt-BR" sz="800" dirty="0" err="1"/>
              <a:t>body</a:t>
            </a:r>
            <a:r>
              <a:rPr lang="pt-BR" sz="800" dirty="0"/>
              <a:t>&gt;</a:t>
            </a:r>
          </a:p>
          <a:p>
            <a:r>
              <a:rPr lang="pt-BR" sz="800" dirty="0"/>
              <a:t>&lt;/</a:t>
            </a:r>
            <a:r>
              <a:rPr lang="pt-BR" sz="800" dirty="0" err="1"/>
              <a:t>html</a:t>
            </a:r>
            <a:r>
              <a:rPr lang="pt-BR" sz="8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37566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E672CD-06EF-4762-99EE-4951BF62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957262"/>
            <a:ext cx="112490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60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CA4E8E8-AF90-4D8C-A701-5509970AA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84300"/>
            <a:ext cx="10905066" cy="408939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01CD7D5-5E09-46B3-9329-9BD4F02777D7}"/>
              </a:ext>
            </a:extLst>
          </p:cNvPr>
          <p:cNvSpPr txBox="1"/>
          <p:nvPr/>
        </p:nvSpPr>
        <p:spPr>
          <a:xfrm>
            <a:off x="4161183" y="1577009"/>
            <a:ext cx="7114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 linguagem de estilo CSS</a:t>
            </a:r>
          </a:p>
          <a:p>
            <a:r>
              <a:rPr lang="pt-BR" dirty="0"/>
              <a:t>Serve para criar regras de estilos para elementos  ou grupos de elementos</a:t>
            </a:r>
          </a:p>
          <a:p>
            <a:r>
              <a:rPr lang="pt-BR" dirty="0"/>
              <a:t>Vamos ver com a ancora.</a:t>
            </a:r>
          </a:p>
        </p:txBody>
      </p:sp>
    </p:spTree>
    <p:extLst>
      <p:ext uri="{BB962C8B-B14F-4D97-AF65-F5344CB8AC3E}">
        <p14:creationId xmlns:p14="http://schemas.microsoft.com/office/powerpoint/2010/main" val="733306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BD697A9-6140-4669-9495-5F866418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894" y="2818969"/>
            <a:ext cx="6965593" cy="366279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E31875E-A13E-4D45-B5CB-215078333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81"/>
            <a:ext cx="4692369" cy="366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26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76EA111-6868-41BC-A869-E0346D0718B9}"/>
              </a:ext>
            </a:extLst>
          </p:cNvPr>
          <p:cNvSpPr txBox="1"/>
          <p:nvPr/>
        </p:nvSpPr>
        <p:spPr>
          <a:xfrm>
            <a:off x="261257" y="382555"/>
            <a:ext cx="73245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CSS é uma linguagem de estilos que criamos regras de estilos para elementos </a:t>
            </a:r>
          </a:p>
          <a:p>
            <a:r>
              <a:rPr lang="pt-BR" dirty="0"/>
              <a:t>Ou grupo de elementos.  </a:t>
            </a:r>
          </a:p>
          <a:p>
            <a:r>
              <a:rPr lang="pt-BR" dirty="0"/>
              <a:t>Exemplo: 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0DB86C-1F1E-4F7A-8D07-0D67EC7F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830" y="382555"/>
            <a:ext cx="4758268" cy="427342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72BB989-8BFC-47F4-AF76-2676898B6A62}"/>
              </a:ext>
            </a:extLst>
          </p:cNvPr>
          <p:cNvSpPr txBox="1"/>
          <p:nvPr/>
        </p:nvSpPr>
        <p:spPr>
          <a:xfrm>
            <a:off x="187902" y="2690336"/>
            <a:ext cx="73245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regra de </a:t>
            </a:r>
            <a:r>
              <a:rPr lang="pt-BR" dirty="0" err="1"/>
              <a:t>Css</a:t>
            </a:r>
            <a:r>
              <a:rPr lang="pt-BR" dirty="0"/>
              <a:t> é formada por um seletor ou grupo de seletores, estes seletores são apenas elementos </a:t>
            </a:r>
            <a:r>
              <a:rPr lang="pt-BR" dirty="0" err="1"/>
              <a:t>html</a:t>
            </a:r>
            <a:r>
              <a:rPr lang="pt-BR" dirty="0"/>
              <a:t> : a, p, h1,h3 .</a:t>
            </a:r>
          </a:p>
          <a:p>
            <a:r>
              <a:rPr lang="pt-BR" dirty="0"/>
              <a:t>Então dentro de um par de chaves temos as declarações , esta declaração é formada por uma propriedade e um valor neste nosso exemplo estamos mudando a cor dos nossos elementos para azul e o tamanho para 14 pixels . Mais existem inúmeras propriedades 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3891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C0EE5E2-2DB2-4B92-BE10-4BAADA43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8" y="272345"/>
            <a:ext cx="5376076" cy="191129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3F63996-2B14-44F2-B297-4B6B78800F26}"/>
              </a:ext>
            </a:extLst>
          </p:cNvPr>
          <p:cNvSpPr txBox="1"/>
          <p:nvPr/>
        </p:nvSpPr>
        <p:spPr>
          <a:xfrm>
            <a:off x="6318771" y="1634078"/>
            <a:ext cx="54638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termos uma diferenciação do header principal pra o header</a:t>
            </a:r>
          </a:p>
          <a:p>
            <a:r>
              <a:rPr lang="pt-BR" dirty="0"/>
              <a:t>da postagem é aí que entram os </a:t>
            </a:r>
            <a:r>
              <a:rPr lang="pt-BR" b="1" dirty="0">
                <a:solidFill>
                  <a:srgbClr val="FF0000"/>
                </a:solidFill>
              </a:rPr>
              <a:t>IDS e Classes . </a:t>
            </a:r>
            <a:r>
              <a:rPr lang="pt-BR" dirty="0">
                <a:solidFill>
                  <a:srgbClr val="FF0000"/>
                </a:solidFill>
              </a:rPr>
              <a:t>O seletor que vimos no </a:t>
            </a:r>
          </a:p>
          <a:p>
            <a:r>
              <a:rPr lang="pt-BR" b="1" dirty="0">
                <a:solidFill>
                  <a:srgbClr val="FF0000"/>
                </a:solidFill>
              </a:rPr>
              <a:t>Exemplo anterior é um seletor de tipo que representam um elemento </a:t>
            </a:r>
            <a:r>
              <a:rPr lang="pt-BR" b="1" dirty="0" err="1">
                <a:solidFill>
                  <a:srgbClr val="FF0000"/>
                </a:solidFill>
              </a:rPr>
              <a:t>html</a:t>
            </a:r>
            <a:endParaRPr lang="pt-BR" b="1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rgbClr val="FF0000"/>
                </a:solidFill>
              </a:rPr>
              <a:t>Já os Ids e Classes podem representar qualquer tipo de elemento e algumas diferenças</a:t>
            </a:r>
          </a:p>
          <a:p>
            <a:r>
              <a:rPr lang="pt-BR" b="1" dirty="0">
                <a:solidFill>
                  <a:srgbClr val="FF0000"/>
                </a:solidFill>
              </a:rPr>
              <a:t>Entre eles. A mais obvia é que no </a:t>
            </a:r>
            <a:r>
              <a:rPr lang="pt-BR" b="1" dirty="0" err="1">
                <a:solidFill>
                  <a:srgbClr val="FF0000"/>
                </a:solidFill>
              </a:rPr>
              <a:t>html</a:t>
            </a:r>
            <a:r>
              <a:rPr lang="pt-BR" b="1" dirty="0">
                <a:solidFill>
                  <a:srgbClr val="FF0000"/>
                </a:solidFill>
              </a:rPr>
              <a:t> declaro meu id com a palavra id e sua classe com a </a:t>
            </a:r>
          </a:p>
          <a:p>
            <a:r>
              <a:rPr lang="pt-BR" b="1" dirty="0">
                <a:solidFill>
                  <a:srgbClr val="FF0000"/>
                </a:solidFill>
              </a:rPr>
              <a:t>Palavra </a:t>
            </a:r>
            <a:r>
              <a:rPr lang="pt-BR" b="1" dirty="0" err="1">
                <a:solidFill>
                  <a:srgbClr val="FF0000"/>
                </a:solidFill>
              </a:rPr>
              <a:t>class</a:t>
            </a:r>
            <a:r>
              <a:rPr lang="pt-BR" b="1" dirty="0">
                <a:solidFill>
                  <a:srgbClr val="FF0000"/>
                </a:solidFill>
              </a:rPr>
              <a:t> e no </a:t>
            </a:r>
            <a:r>
              <a:rPr lang="pt-BR" b="1" dirty="0" err="1">
                <a:solidFill>
                  <a:srgbClr val="FF0000"/>
                </a:solidFill>
              </a:rPr>
              <a:t>css</a:t>
            </a:r>
            <a:r>
              <a:rPr lang="pt-BR" b="1" dirty="0">
                <a:solidFill>
                  <a:srgbClr val="FF0000"/>
                </a:solidFill>
              </a:rPr>
              <a:t> uma classe é precedida por um ponto (.) e o ID é precedido por uma </a:t>
            </a:r>
            <a:r>
              <a:rPr lang="pt-BR" b="1" dirty="0" err="1">
                <a:solidFill>
                  <a:srgbClr val="FF0000"/>
                </a:solidFill>
              </a:rPr>
              <a:t>hast</a:t>
            </a:r>
            <a:r>
              <a:rPr lang="pt-BR" b="1" dirty="0">
                <a:solidFill>
                  <a:srgbClr val="FF0000"/>
                </a:solidFill>
              </a:rPr>
              <a:t> (#) outra característica é que um ID só pode ser usado uma vez na pagina.  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FCC897E-888A-4188-9D3C-F11606E03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13" y="2419677"/>
            <a:ext cx="5095634" cy="427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27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7897F53-75F9-484C-A82A-B4C39C1C8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23" y="227678"/>
            <a:ext cx="7954111" cy="469828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0A85622-27DA-4EBF-BBE3-0D334F2B0914}"/>
              </a:ext>
            </a:extLst>
          </p:cNvPr>
          <p:cNvSpPr txBox="1"/>
          <p:nvPr/>
        </p:nvSpPr>
        <p:spPr>
          <a:xfrm>
            <a:off x="673768" y="5358063"/>
            <a:ext cx="920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Dentro da mesma pasta do projeto criamos os arquivo style.css ,  </a:t>
            </a:r>
          </a:p>
        </p:txBody>
      </p:sp>
    </p:spTree>
    <p:extLst>
      <p:ext uri="{BB962C8B-B14F-4D97-AF65-F5344CB8AC3E}">
        <p14:creationId xmlns:p14="http://schemas.microsoft.com/office/powerpoint/2010/main" val="3272879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70AD311-0315-4DF0-AFFC-74CA6424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22" y="203534"/>
            <a:ext cx="8715375" cy="52959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512B8EF-D1AD-4FAB-9AA6-F2EB874B75A4}"/>
              </a:ext>
            </a:extLst>
          </p:cNvPr>
          <p:cNvSpPr txBox="1"/>
          <p:nvPr/>
        </p:nvSpPr>
        <p:spPr>
          <a:xfrm>
            <a:off x="2772697" y="6017342"/>
            <a:ext cx="698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Dentro do </a:t>
            </a:r>
            <a:r>
              <a:rPr lang="pt-BR" dirty="0" err="1"/>
              <a:t>head</a:t>
            </a:r>
            <a:r>
              <a:rPr lang="pt-BR" dirty="0"/>
              <a:t> após o </a:t>
            </a:r>
            <a:r>
              <a:rPr lang="pt-BR" dirty="0" err="1"/>
              <a:t>html</a:t>
            </a:r>
            <a:r>
              <a:rPr lang="pt-BR" dirty="0"/>
              <a:t> declaro o link para chamar o </a:t>
            </a:r>
            <a:r>
              <a:rPr lang="pt-BR" dirty="0" err="1"/>
              <a:t>elemeneto</a:t>
            </a:r>
            <a:r>
              <a:rPr lang="pt-BR" dirty="0"/>
              <a:t> CSS</a:t>
            </a:r>
          </a:p>
        </p:txBody>
      </p:sp>
    </p:spTree>
    <p:extLst>
      <p:ext uri="{BB962C8B-B14F-4D97-AF65-F5344CB8AC3E}">
        <p14:creationId xmlns:p14="http://schemas.microsoft.com/office/powerpoint/2010/main" val="2787029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A8793C4-F6E4-46FE-B999-4F619B801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74" y="2555081"/>
            <a:ext cx="8591550" cy="19145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A5CE2B8-DF8F-486D-8749-472912D1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74" y="4776787"/>
            <a:ext cx="7877175" cy="18764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C6E709-BDE9-41CC-918F-EC94BD8F9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13" y="0"/>
            <a:ext cx="8286750" cy="22479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148D3B7-F427-4438-B3B6-BF05420D4FE2}"/>
              </a:ext>
            </a:extLst>
          </p:cNvPr>
          <p:cNvSpPr txBox="1"/>
          <p:nvPr/>
        </p:nvSpPr>
        <p:spPr>
          <a:xfrm>
            <a:off x="1254770" y="204788"/>
            <a:ext cx="9682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pt-B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texto adicionado no elemento </a:t>
            </a:r>
            <a:r>
              <a:rPr lang="pt-B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deentro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de um header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t-B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pt-B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t-B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A82EF5F-2205-49C0-B1A9-F9D5BE3EDEE4}"/>
              </a:ext>
            </a:extLst>
          </p:cNvPr>
          <p:cNvSpPr txBox="1"/>
          <p:nvPr/>
        </p:nvSpPr>
        <p:spPr>
          <a:xfrm>
            <a:off x="3561348" y="25769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"subtitle"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Posts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E9ED5A4-EACE-408E-ADF2-65CC8646491C}"/>
              </a:ext>
            </a:extLst>
          </p:cNvPr>
          <p:cNvSpPr txBox="1"/>
          <p:nvPr/>
        </p:nvSpPr>
        <p:spPr>
          <a:xfrm>
            <a:off x="3818021" y="4821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post_title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Post #1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987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90215C7-2500-4800-BF9E-E0DBF6166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33" y="299884"/>
            <a:ext cx="4476750" cy="39719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73C341E-55E9-4E5A-B3F5-D9A84037711D}"/>
              </a:ext>
            </a:extLst>
          </p:cNvPr>
          <p:cNvSpPr txBox="1"/>
          <p:nvPr/>
        </p:nvSpPr>
        <p:spPr>
          <a:xfrm>
            <a:off x="5334083" y="299884"/>
            <a:ext cx="63561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Quando estamos fazendo um layout de um site </a:t>
            </a:r>
          </a:p>
          <a:p>
            <a:r>
              <a:rPr lang="pt-BR" dirty="0"/>
              <a:t>o navegador representa cada elemento </a:t>
            </a:r>
            <a:r>
              <a:rPr lang="pt-BR" dirty="0" err="1"/>
              <a:t>html</a:t>
            </a:r>
            <a:r>
              <a:rPr lang="pt-BR" dirty="0"/>
              <a:t> </a:t>
            </a:r>
          </a:p>
          <a:p>
            <a:r>
              <a:rPr lang="pt-BR" dirty="0"/>
              <a:t>Como uma caixa retangular chamamos isso de box model</a:t>
            </a:r>
          </a:p>
          <a:p>
            <a:r>
              <a:rPr lang="pt-BR" dirty="0"/>
              <a:t>E com </a:t>
            </a:r>
            <a:r>
              <a:rPr lang="pt-BR" dirty="0" err="1"/>
              <a:t>css</a:t>
            </a:r>
            <a:r>
              <a:rPr lang="pt-BR" dirty="0"/>
              <a:t> conseguimos alterar a aparência desta caixa </a:t>
            </a:r>
          </a:p>
          <a:p>
            <a:r>
              <a:rPr lang="pt-BR" dirty="0"/>
              <a:t>E o box model tem 4 áreas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Margem são os espaçamentos entre os elementos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Borda circula m o </a:t>
            </a:r>
            <a:r>
              <a:rPr lang="pt-BR" dirty="0" err="1"/>
              <a:t>padding</a:t>
            </a:r>
            <a:r>
              <a:rPr lang="pt-BR" dirty="0"/>
              <a:t> e o </a:t>
            </a:r>
            <a:r>
              <a:rPr lang="pt-BR" dirty="0" err="1"/>
              <a:t>conteudoe</a:t>
            </a:r>
            <a:r>
              <a:rPr lang="pt-BR" dirty="0"/>
              <a:t> podemos alterar largura e cor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Padding</a:t>
            </a:r>
            <a:r>
              <a:rPr lang="pt-BR" dirty="0"/>
              <a:t> espaçamento entre a borda e o </a:t>
            </a:r>
            <a:r>
              <a:rPr lang="pt-BR" dirty="0" err="1"/>
              <a:t>contéudo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Conteudo</a:t>
            </a:r>
            <a:r>
              <a:rPr lang="pt-BR" dirty="0"/>
              <a:t> é o que o bloco representa (texto imagem ou </a:t>
            </a:r>
            <a:r>
              <a:rPr lang="pt-BR" dirty="0" err="1"/>
              <a:t>video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4066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681E291-4805-4023-98ED-CA79A6AC6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57" y="453473"/>
            <a:ext cx="2743200" cy="34861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A20CFA9-054A-4659-B52A-5ACD34F7C5AA}"/>
              </a:ext>
            </a:extLst>
          </p:cNvPr>
          <p:cNvSpPr txBox="1"/>
          <p:nvPr/>
        </p:nvSpPr>
        <p:spPr>
          <a:xfrm>
            <a:off x="3972891" y="103257"/>
            <a:ext cx="5910470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Estrutura básica do </a:t>
            </a:r>
            <a:r>
              <a:rPr lang="pt-BR" dirty="0" err="1"/>
              <a:t>Html</a:t>
            </a:r>
            <a:endParaRPr lang="pt-BR" dirty="0"/>
          </a:p>
          <a:p>
            <a:r>
              <a:rPr lang="pt-BR" b="1" dirty="0">
                <a:solidFill>
                  <a:srgbClr val="FF0000"/>
                </a:solidFill>
              </a:rPr>
              <a:t>!DOCTYPE</a:t>
            </a:r>
            <a:r>
              <a:rPr lang="pt-BR" dirty="0"/>
              <a:t> =&gt; não é um </a:t>
            </a:r>
            <a:r>
              <a:rPr lang="pt-BR" dirty="0" err="1"/>
              <a:t>elementeo</a:t>
            </a:r>
            <a:r>
              <a:rPr lang="pt-BR" dirty="0"/>
              <a:t> </a:t>
            </a:r>
            <a:r>
              <a:rPr lang="pt-BR" dirty="0" err="1"/>
              <a:t>html</a:t>
            </a:r>
            <a:r>
              <a:rPr lang="pt-BR" dirty="0"/>
              <a:t> apenas diz ao navegador o que estou escrevendo.  E após isto abro a </a:t>
            </a:r>
            <a:r>
              <a:rPr lang="pt-BR" dirty="0" err="1"/>
              <a:t>tag</a:t>
            </a:r>
            <a:r>
              <a:rPr lang="pt-BR" dirty="0"/>
              <a:t> do elemento </a:t>
            </a:r>
            <a:r>
              <a:rPr lang="pt-BR" dirty="0" err="1"/>
              <a:t>html</a:t>
            </a:r>
            <a:r>
              <a:rPr lang="pt-BR" dirty="0"/>
              <a:t>  , E tudo que diz respeito ao nosso documento vai estar dentro deste elemento.  </a:t>
            </a:r>
          </a:p>
          <a:p>
            <a:r>
              <a:rPr lang="pt-BR" b="1" dirty="0">
                <a:solidFill>
                  <a:srgbClr val="FF0000"/>
                </a:solidFill>
              </a:rPr>
              <a:t>&lt;</a:t>
            </a:r>
            <a:r>
              <a:rPr lang="pt-BR" b="1" dirty="0" err="1">
                <a:solidFill>
                  <a:srgbClr val="FF0000"/>
                </a:solidFill>
              </a:rPr>
              <a:t>html</a:t>
            </a:r>
            <a:r>
              <a:rPr lang="pt-BR" b="1" dirty="0">
                <a:solidFill>
                  <a:srgbClr val="FF0000"/>
                </a:solidFill>
              </a:rPr>
              <a:t>&gt;</a:t>
            </a:r>
          </a:p>
          <a:p>
            <a:r>
              <a:rPr lang="pt-BR" b="1" dirty="0">
                <a:solidFill>
                  <a:srgbClr val="FF0000"/>
                </a:solidFill>
              </a:rPr>
              <a:t>&lt;</a:t>
            </a:r>
            <a:r>
              <a:rPr lang="pt-BR" b="1" dirty="0" err="1">
                <a:solidFill>
                  <a:srgbClr val="FF0000"/>
                </a:solidFill>
              </a:rPr>
              <a:t>head</a:t>
            </a:r>
            <a:r>
              <a:rPr lang="pt-BR" b="1" dirty="0">
                <a:solidFill>
                  <a:srgbClr val="FF0000"/>
                </a:solidFill>
              </a:rPr>
              <a:t>&gt; </a:t>
            </a:r>
            <a:r>
              <a:rPr lang="pt-BR" dirty="0"/>
              <a:t>após isto iniciamos o elemento </a:t>
            </a:r>
            <a:r>
              <a:rPr lang="pt-BR" dirty="0" err="1"/>
              <a:t>head</a:t>
            </a:r>
            <a:r>
              <a:rPr lang="pt-BR" dirty="0"/>
              <a:t> e dentro do elemento </a:t>
            </a:r>
            <a:r>
              <a:rPr lang="pt-BR" dirty="0" err="1"/>
              <a:t>head</a:t>
            </a:r>
            <a:r>
              <a:rPr lang="pt-BR" dirty="0"/>
              <a:t> vamos ter alguns elementos de metainformações ou seja as informações que um buscador ou navegador necessitam, </a:t>
            </a:r>
          </a:p>
          <a:p>
            <a:r>
              <a:rPr lang="pt-BR" b="1" dirty="0">
                <a:solidFill>
                  <a:srgbClr val="FF0000"/>
                </a:solidFill>
              </a:rPr>
              <a:t>&lt;meta&gt;  </a:t>
            </a:r>
            <a:r>
              <a:rPr lang="pt-BR" dirty="0"/>
              <a:t>temos aqui uma </a:t>
            </a:r>
            <a:r>
              <a:rPr lang="pt-BR" dirty="0" err="1"/>
              <a:t>tag</a:t>
            </a:r>
            <a:r>
              <a:rPr lang="pt-BR" dirty="0"/>
              <a:t> muito utilizada que é a meta, ela pode ser usada por muitas coisas umas delas é o </a:t>
            </a:r>
            <a:r>
              <a:rPr lang="pt-BR" dirty="0" err="1"/>
              <a:t>charset</a:t>
            </a:r>
            <a:r>
              <a:rPr lang="pt-BR" dirty="0"/>
              <a:t> </a:t>
            </a:r>
          </a:p>
          <a:p>
            <a:r>
              <a:rPr lang="pt-BR" dirty="0"/>
              <a:t>Que vai fazer um encode dos caracteres. </a:t>
            </a:r>
          </a:p>
          <a:p>
            <a:r>
              <a:rPr lang="pt-BR" b="1" dirty="0">
                <a:solidFill>
                  <a:srgbClr val="FF0000"/>
                </a:solidFill>
              </a:rPr>
              <a:t>&lt;</a:t>
            </a:r>
            <a:r>
              <a:rPr lang="pt-BR" b="1" dirty="0" err="1">
                <a:solidFill>
                  <a:srgbClr val="FF0000"/>
                </a:solidFill>
              </a:rPr>
              <a:t>title</a:t>
            </a:r>
            <a:r>
              <a:rPr lang="pt-BR" b="1" dirty="0">
                <a:solidFill>
                  <a:srgbClr val="FF0000"/>
                </a:solidFill>
              </a:rPr>
              <a:t>&gt;&lt;</a:t>
            </a:r>
            <a:r>
              <a:rPr lang="pt-BR" b="1" dirty="0" err="1">
                <a:solidFill>
                  <a:srgbClr val="FF0000"/>
                </a:solidFill>
              </a:rPr>
              <a:t>title</a:t>
            </a:r>
            <a:r>
              <a:rPr lang="pt-BR" b="1" dirty="0">
                <a:solidFill>
                  <a:srgbClr val="FF0000"/>
                </a:solidFill>
              </a:rPr>
              <a:t>&gt; </a:t>
            </a:r>
            <a:r>
              <a:rPr lang="pt-BR" dirty="0"/>
              <a:t>esta </a:t>
            </a:r>
            <a:r>
              <a:rPr lang="pt-BR" dirty="0" err="1"/>
              <a:t>tag</a:t>
            </a:r>
            <a:r>
              <a:rPr lang="pt-BR" dirty="0"/>
              <a:t> que coloca o título na aba do navegador</a:t>
            </a:r>
          </a:p>
          <a:p>
            <a:r>
              <a:rPr lang="pt-BR" b="1" dirty="0">
                <a:solidFill>
                  <a:srgbClr val="FF0000"/>
                </a:solidFill>
              </a:rPr>
              <a:t>&lt;/</a:t>
            </a:r>
            <a:r>
              <a:rPr lang="pt-BR" b="1" dirty="0" err="1">
                <a:solidFill>
                  <a:srgbClr val="FF0000"/>
                </a:solidFill>
              </a:rPr>
              <a:t>head</a:t>
            </a:r>
            <a:r>
              <a:rPr lang="pt-BR" b="1" dirty="0">
                <a:solidFill>
                  <a:srgbClr val="FF0000"/>
                </a:solidFill>
              </a:rPr>
              <a:t>&gt; </a:t>
            </a:r>
            <a:r>
              <a:rPr lang="pt-BR" dirty="0"/>
              <a:t>fechando o elemento </a:t>
            </a:r>
            <a:r>
              <a:rPr lang="pt-BR" dirty="0" err="1"/>
              <a:t>head</a:t>
            </a:r>
            <a:endParaRPr lang="pt-BR" dirty="0"/>
          </a:p>
          <a:p>
            <a:r>
              <a:rPr lang="pt-BR" b="1" dirty="0">
                <a:solidFill>
                  <a:srgbClr val="FF0000"/>
                </a:solidFill>
              </a:rPr>
              <a:t>&lt;</a:t>
            </a:r>
            <a:r>
              <a:rPr lang="pt-BR" b="1" dirty="0" err="1">
                <a:solidFill>
                  <a:srgbClr val="FF0000"/>
                </a:solidFill>
              </a:rPr>
              <a:t>body</a:t>
            </a:r>
            <a:r>
              <a:rPr lang="pt-BR" b="1" dirty="0">
                <a:solidFill>
                  <a:srgbClr val="FF0000"/>
                </a:solidFill>
              </a:rPr>
              <a:t>&gt;  </a:t>
            </a:r>
            <a:r>
              <a:rPr lang="pt-BR" dirty="0"/>
              <a:t>fechando o elemento </a:t>
            </a:r>
            <a:r>
              <a:rPr lang="pt-BR" dirty="0" err="1"/>
              <a:t>head</a:t>
            </a:r>
            <a:r>
              <a:rPr lang="pt-BR" dirty="0"/>
              <a:t> começamos o elemento</a:t>
            </a:r>
          </a:p>
          <a:p>
            <a:r>
              <a:rPr lang="pt-BR" dirty="0" err="1"/>
              <a:t>Body</a:t>
            </a:r>
            <a:r>
              <a:rPr lang="pt-BR" dirty="0"/>
              <a:t> é onde </a:t>
            </a:r>
            <a:r>
              <a:rPr lang="pt-BR" dirty="0" err="1"/>
              <a:t>vaão</a:t>
            </a:r>
            <a:r>
              <a:rPr lang="pt-BR" dirty="0"/>
              <a:t> estar o  conteúdo de nossa pagina.</a:t>
            </a:r>
          </a:p>
          <a:p>
            <a:r>
              <a:rPr lang="pt-BR" b="1" dirty="0">
                <a:solidFill>
                  <a:srgbClr val="FF0000"/>
                </a:solidFill>
              </a:rPr>
              <a:t>&lt;/</a:t>
            </a:r>
            <a:r>
              <a:rPr lang="pt-BR" b="1" dirty="0" err="1">
                <a:solidFill>
                  <a:srgbClr val="FF0000"/>
                </a:solidFill>
              </a:rPr>
              <a:t>body</a:t>
            </a:r>
            <a:r>
              <a:rPr lang="pt-BR" b="1" dirty="0">
                <a:solidFill>
                  <a:srgbClr val="FF0000"/>
                </a:solidFill>
              </a:rPr>
              <a:t>&gt; </a:t>
            </a:r>
            <a:r>
              <a:rPr lang="pt-BR" dirty="0"/>
              <a:t>por fim fechamos o elemento </a:t>
            </a:r>
            <a:r>
              <a:rPr lang="pt-BR" dirty="0" err="1"/>
              <a:t>body</a:t>
            </a:r>
            <a:r>
              <a:rPr lang="pt-BR" dirty="0"/>
              <a:t> </a:t>
            </a:r>
          </a:p>
          <a:p>
            <a:r>
              <a:rPr lang="pt-BR" b="1" dirty="0">
                <a:solidFill>
                  <a:srgbClr val="FF0000"/>
                </a:solidFill>
              </a:rPr>
              <a:t>&lt;/</a:t>
            </a:r>
            <a:r>
              <a:rPr lang="pt-BR" b="1" dirty="0" err="1">
                <a:solidFill>
                  <a:srgbClr val="FF0000"/>
                </a:solidFill>
              </a:rPr>
              <a:t>html</a:t>
            </a:r>
            <a:r>
              <a:rPr lang="pt-BR" b="1" dirty="0">
                <a:solidFill>
                  <a:srgbClr val="FF0000"/>
                </a:solidFill>
              </a:rPr>
              <a:t>&gt; </a:t>
            </a:r>
            <a:r>
              <a:rPr lang="pt-BR" dirty="0"/>
              <a:t>e fechamos o elemento </a:t>
            </a:r>
            <a:r>
              <a:rPr lang="pt-BR" dirty="0" err="1"/>
              <a:t>html</a:t>
            </a:r>
            <a:r>
              <a:rPr lang="pt-BR" dirty="0"/>
              <a:t> e temos a estrutura </a:t>
            </a:r>
            <a:r>
              <a:rPr lang="pt-BR" dirty="0" err="1"/>
              <a:t>basica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421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7D151EA-E5ED-4899-8F50-74DD89744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37" y="187433"/>
            <a:ext cx="7337282" cy="648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16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FED9FE6-A79C-4226-AF90-B3F9E064A46B}"/>
              </a:ext>
            </a:extLst>
          </p:cNvPr>
          <p:cNvSpPr txBox="1"/>
          <p:nvPr/>
        </p:nvSpPr>
        <p:spPr>
          <a:xfrm>
            <a:off x="593557" y="513347"/>
            <a:ext cx="493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Vamos adicionar cor e borda a alguns elementos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BB55B7E-1CB3-47AA-B150-499673744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118" y="513347"/>
            <a:ext cx="5267325" cy="351472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1551DC6-1C71-410C-ADB4-0F8382D445F5}"/>
              </a:ext>
            </a:extLst>
          </p:cNvPr>
          <p:cNvSpPr txBox="1"/>
          <p:nvPr/>
        </p:nvSpPr>
        <p:spPr>
          <a:xfrm>
            <a:off x="4172176" y="1070380"/>
            <a:ext cx="60984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 err="1">
                <a:effectLst/>
                <a:latin typeface="Consolas" panose="020B0609020204030204" pitchFamily="49" charset="0"/>
              </a:rPr>
              <a:t>body</a:t>
            </a:r>
            <a:r>
              <a:rPr lang="pt-BR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b="0" dirty="0">
                <a:effectLst/>
                <a:latin typeface="Consolas" panose="020B0609020204030204" pitchFamily="49" charset="0"/>
              </a:rPr>
              <a:t>background:#</a:t>
            </a:r>
            <a:r>
              <a:rPr lang="pt-BR" b="0" dirty="0" err="1">
                <a:effectLst/>
                <a:latin typeface="Consolas" panose="020B0609020204030204" pitchFamily="49" charset="0"/>
              </a:rPr>
              <a:t>eee</a:t>
            </a:r>
            <a:r>
              <a:rPr lang="pt-BR" b="0" dirty="0"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pt-BR" b="0" dirty="0">
                <a:effectLst/>
                <a:latin typeface="Consolas" panose="020B0609020204030204" pitchFamily="49" charset="0"/>
              </a:rPr>
            </a:br>
            <a:r>
              <a:rPr lang="pt-BR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6478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7F8C0D6-BCBD-49AA-BC4D-A0CD9A8A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200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24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5E85E3C-7D3C-45AE-85CD-D0135C636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65" y="404088"/>
            <a:ext cx="3554856" cy="260955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9B3EA03-203E-4145-84B2-F74C2DEDC252}"/>
              </a:ext>
            </a:extLst>
          </p:cNvPr>
          <p:cNvSpPr txBox="1"/>
          <p:nvPr/>
        </p:nvSpPr>
        <p:spPr>
          <a:xfrm>
            <a:off x="4638261" y="404088"/>
            <a:ext cx="4105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Elemento </a:t>
            </a:r>
            <a:r>
              <a:rPr lang="pt-BR" dirty="0" err="1"/>
              <a:t>padding</a:t>
            </a:r>
            <a:r>
              <a:rPr lang="pt-BR" dirty="0"/>
              <a:t> usado de forma básica </a:t>
            </a:r>
          </a:p>
          <a:p>
            <a:r>
              <a:rPr lang="pt-BR" dirty="0"/>
              <a:t>Com apenas um valor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42551A2-DC87-48BD-B579-13DEFBB90DDF}"/>
              </a:ext>
            </a:extLst>
          </p:cNvPr>
          <p:cNvSpPr txBox="1"/>
          <p:nvPr/>
        </p:nvSpPr>
        <p:spPr>
          <a:xfrm>
            <a:off x="5473148" y="3194793"/>
            <a:ext cx="609647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 quisermos atribuir tamanhos  diferentes </a:t>
            </a:r>
          </a:p>
          <a:p>
            <a:r>
              <a:rPr lang="pt-BR" dirty="0"/>
              <a:t>Para cada lado nós podemos , são três formas</a:t>
            </a:r>
          </a:p>
          <a:p>
            <a:r>
              <a:rPr lang="pt-BR" dirty="0"/>
              <a:t>A primeira e colocando um valor para partes superior</a:t>
            </a:r>
          </a:p>
          <a:p>
            <a:r>
              <a:rPr lang="pt-BR" dirty="0"/>
              <a:t>E inferior para depois para os lados esquerdo e direito</a:t>
            </a:r>
          </a:p>
          <a:p>
            <a:r>
              <a:rPr lang="pt-BR" dirty="0"/>
              <a:t>Nesta imagem o valor 10px se refere ao eixo y que é a parte</a:t>
            </a:r>
          </a:p>
          <a:p>
            <a:r>
              <a:rPr lang="pt-BR" dirty="0"/>
              <a:t>Superior e inferior e o valor de 5 </a:t>
            </a:r>
            <a:r>
              <a:rPr lang="pt-BR" dirty="0" err="1"/>
              <a:t>px</a:t>
            </a:r>
            <a:r>
              <a:rPr lang="pt-BR" dirty="0"/>
              <a:t> se refere ao lado esquerdo </a:t>
            </a:r>
          </a:p>
          <a:p>
            <a:r>
              <a:rPr lang="pt-BR" dirty="0"/>
              <a:t>E direito o eixo x 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DFAA038-4AA3-4DA6-9A55-6B58A3872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46" y="3248821"/>
            <a:ext cx="343852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40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CEAFD53-B376-4546-94E4-55CCB2C96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076"/>
            <a:ext cx="5354414" cy="262366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00421B4-BFC4-4169-BA94-541EB3271969}"/>
              </a:ext>
            </a:extLst>
          </p:cNvPr>
          <p:cNvSpPr txBox="1"/>
          <p:nvPr/>
        </p:nvSpPr>
        <p:spPr>
          <a:xfrm>
            <a:off x="5354414" y="1543907"/>
            <a:ext cx="5313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Nete</a:t>
            </a:r>
            <a:r>
              <a:rPr lang="pt-BR" dirty="0"/>
              <a:t> exemplo temos um valor para cada lado </a:t>
            </a:r>
          </a:p>
          <a:p>
            <a:r>
              <a:rPr lang="pt-BR" dirty="0"/>
              <a:t>15pixels para o topo, 10 pixels para a direita</a:t>
            </a:r>
          </a:p>
          <a:p>
            <a:r>
              <a:rPr lang="pt-BR" dirty="0"/>
              <a:t>5 pixels para parte inferior e zero para o lado esquerdo</a:t>
            </a:r>
          </a:p>
          <a:p>
            <a:r>
              <a:rPr lang="pt-BR" dirty="0"/>
              <a:t>Sempre nesta ordem  .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3C99AE-75F7-46D5-A87B-E3E40CF4C583}"/>
              </a:ext>
            </a:extLst>
          </p:cNvPr>
          <p:cNvSpPr txBox="1"/>
          <p:nvPr/>
        </p:nvSpPr>
        <p:spPr>
          <a:xfrm>
            <a:off x="1214755" y="3094841"/>
            <a:ext cx="827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Uma boa dica é que quando temos o valor zero nós não </a:t>
            </a:r>
            <a:r>
              <a:rPr lang="pt-BR" dirty="0" err="1"/>
              <a:t>precisamo</a:t>
            </a:r>
            <a:r>
              <a:rPr lang="pt-BR" dirty="0"/>
              <a:t> usar uma unidade 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110D16A-5E7A-4B72-866E-1204DBD89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969" y="4115679"/>
            <a:ext cx="3038475" cy="21717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D5ABAEE-AB6E-4B2E-89F8-09511889640A}"/>
              </a:ext>
            </a:extLst>
          </p:cNvPr>
          <p:cNvSpPr txBox="1"/>
          <p:nvPr/>
        </p:nvSpPr>
        <p:spPr>
          <a:xfrm>
            <a:off x="4553306" y="4601364"/>
            <a:ext cx="76386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Outra forma é usando as propriedades especificas</a:t>
            </a:r>
          </a:p>
          <a:p>
            <a:r>
              <a:rPr lang="pt-BR" dirty="0"/>
              <a:t>Para cada lado. Isso é mais usado quando temos uma </a:t>
            </a:r>
            <a:r>
              <a:rPr lang="pt-BR" dirty="0" err="1"/>
              <a:t>padding</a:t>
            </a:r>
            <a:r>
              <a:rPr lang="pt-BR" dirty="0"/>
              <a:t> ou uma margem </a:t>
            </a:r>
          </a:p>
          <a:p>
            <a:r>
              <a:rPr lang="pt-BR" dirty="0"/>
              <a:t>Que 3 lados iguais e só um diferente.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2721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5AF924F-7E9E-454F-8504-55C8ADFA5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23" y="345978"/>
            <a:ext cx="6724650" cy="39433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0D0A00D-E26F-41C7-B6E3-DE8FC3520815}"/>
              </a:ext>
            </a:extLst>
          </p:cNvPr>
          <p:cNvSpPr txBox="1"/>
          <p:nvPr/>
        </p:nvSpPr>
        <p:spPr>
          <a:xfrm>
            <a:off x="2124221" y="345978"/>
            <a:ext cx="255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Propriedade Background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6F1A1CB-546F-4C06-BB26-E0E625E515B6}"/>
              </a:ext>
            </a:extLst>
          </p:cNvPr>
          <p:cNvSpPr txBox="1"/>
          <p:nvPr/>
        </p:nvSpPr>
        <p:spPr>
          <a:xfrm>
            <a:off x="8131126" y="1786597"/>
            <a:ext cx="44542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Também é um atalho para varias outras </a:t>
            </a:r>
          </a:p>
          <a:p>
            <a:r>
              <a:rPr lang="pt-BR" dirty="0"/>
              <a:t>Propriedades podemos mudar a cor do fundo</a:t>
            </a:r>
          </a:p>
          <a:p>
            <a:r>
              <a:rPr lang="pt-BR" dirty="0"/>
              <a:t>Colocar uma imagem alterar posicionamento</a:t>
            </a:r>
          </a:p>
          <a:p>
            <a:r>
              <a:rPr lang="pt-BR" dirty="0"/>
              <a:t>Desta imagem , mais isto  </a:t>
            </a:r>
          </a:p>
        </p:txBody>
      </p:sp>
    </p:spTree>
    <p:extLst>
      <p:ext uri="{BB962C8B-B14F-4D97-AF65-F5344CB8AC3E}">
        <p14:creationId xmlns:p14="http://schemas.microsoft.com/office/powerpoint/2010/main" val="384428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6A8584A-DC37-4670-BB15-FBF461B9B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71" y="417345"/>
            <a:ext cx="6896100" cy="47720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0521E2B-46C5-463B-9B42-B3E309801A72}"/>
              </a:ext>
            </a:extLst>
          </p:cNvPr>
          <p:cNvSpPr txBox="1"/>
          <p:nvPr/>
        </p:nvSpPr>
        <p:spPr>
          <a:xfrm>
            <a:off x="8509819" y="1430594"/>
            <a:ext cx="47043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 Propriedade Background também é um atalho</a:t>
            </a:r>
          </a:p>
          <a:p>
            <a:r>
              <a:rPr lang="pt-BR" dirty="0"/>
              <a:t>Para varias outras propriedades. </a:t>
            </a:r>
          </a:p>
          <a:p>
            <a:endParaRPr lang="pt-BR" dirty="0"/>
          </a:p>
          <a:p>
            <a:r>
              <a:rPr lang="pt-BR" dirty="0"/>
              <a:t>Podemos mudar a cor do fundo </a:t>
            </a:r>
          </a:p>
          <a:p>
            <a:r>
              <a:rPr lang="pt-BR" dirty="0"/>
              <a:t>Colocar uma imagem</a:t>
            </a:r>
          </a:p>
          <a:p>
            <a:r>
              <a:rPr lang="pt-BR" dirty="0"/>
              <a:t>Alterar posicionamento desta imagem. 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9186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D753402-4E0A-443C-A296-3FDB2FE35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72" y="277454"/>
            <a:ext cx="65722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00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E5B4487-AD1A-4A22-8810-2BDA0150B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09" y="528792"/>
            <a:ext cx="10009546" cy="581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37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78F0C78-AB44-4870-ADCF-9661E8754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29" y="219689"/>
            <a:ext cx="11359660" cy="674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26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2847B85-DCBD-4055-ADD6-8E5E0DC8E51C}"/>
              </a:ext>
            </a:extLst>
          </p:cNvPr>
          <p:cNvSpPr txBox="1"/>
          <p:nvPr/>
        </p:nvSpPr>
        <p:spPr>
          <a:xfrm>
            <a:off x="295052" y="0"/>
            <a:ext cx="1154961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rgbClr val="23282C"/>
                </a:solidFill>
                <a:effectLst/>
                <a:latin typeface="OpenSans"/>
              </a:rPr>
              <a:t>HTML5</a:t>
            </a:r>
          </a:p>
          <a:p>
            <a:pPr algn="l"/>
            <a:r>
              <a:rPr lang="pt-BR" b="1" i="0" dirty="0">
                <a:solidFill>
                  <a:srgbClr val="23282C"/>
                </a:solidFill>
                <a:effectLst/>
                <a:latin typeface="OpenSans"/>
              </a:rPr>
              <a:t>Definição e estrutura básica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Em 1991 Tim Berners-Lee criou essa linguagem de marcação para melhorar a comunicação entre ele e seus colegas de trabalho no CERN, desde então já surgiram 5 versões e o HTML se tornou a base da web.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Com o HTML definimos o significado e a estrutura do conteúdo da web e, além de texto, nossas páginas precisam de imagens, vídeos e vários outros formatos e para isso temos os elementos HTML.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Um elemento HTML é formado pela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tag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de abertura e seus atributos, o conteúdo e uma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tag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de fechamento. E mais a frente veremos que existem elementos que não tem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tag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de fechamento.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Com esses elementos podemos agrupar tipos de conteúdo, alterar tamanho e forma de fontes e adicionar diferentes mídias ao nossa página na web.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E agora podemos ver como é a estrutura básica de um arquivo HTML.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A primeira linha do documento deve ser o &lt;!DOCTYPE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html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&gt;, apesar de parecer um elemento HTML ela apenas diz ao navegador que ele está lidando com um arquivo do tipo HTML5. Os elementos HTML vem logo abaixo.</a:t>
            </a:r>
          </a:p>
          <a:p>
            <a:pPr algn="l"/>
            <a:r>
              <a:rPr lang="pt-BR" b="1" i="0" dirty="0">
                <a:solidFill>
                  <a:srgbClr val="23282C"/>
                </a:solidFill>
                <a:effectLst/>
                <a:latin typeface="OpenSans"/>
              </a:rPr>
              <a:t>&lt;</a:t>
            </a:r>
            <a:r>
              <a:rPr lang="pt-BR" b="1" i="0" dirty="0" err="1">
                <a:solidFill>
                  <a:srgbClr val="23282C"/>
                </a:solidFill>
                <a:effectLst/>
                <a:latin typeface="OpenSans"/>
              </a:rPr>
              <a:t>html</a:t>
            </a:r>
            <a:r>
              <a:rPr lang="pt-BR" b="1" i="0" dirty="0">
                <a:solidFill>
                  <a:srgbClr val="23282C"/>
                </a:solidFill>
                <a:effectLst/>
                <a:latin typeface="OpenSans"/>
              </a:rPr>
              <a:t>&gt;</a:t>
            </a:r>
            <a:endParaRPr lang="pt-BR" b="0" i="0" dirty="0">
              <a:solidFill>
                <a:srgbClr val="23282C"/>
              </a:solidFill>
              <a:effectLst/>
              <a:latin typeface="OpenSans"/>
            </a:endParaRP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A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tag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html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é a raiz do seu documento, todos os elementos HTML devem estar dentro dela. E nela nós informamos ao navegador qual é o idioma desse nosso documento, através do atributo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lang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, para o português brasileiro usamos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pt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-BR.</a:t>
            </a:r>
          </a:p>
          <a:p>
            <a:pPr algn="l"/>
            <a:r>
              <a:rPr lang="pt-BR" b="1" i="0" dirty="0">
                <a:solidFill>
                  <a:srgbClr val="23282C"/>
                </a:solidFill>
                <a:effectLst/>
                <a:latin typeface="OpenSans"/>
              </a:rPr>
              <a:t>&lt;</a:t>
            </a:r>
            <a:r>
              <a:rPr lang="pt-BR" b="1" i="0" dirty="0" err="1">
                <a:solidFill>
                  <a:srgbClr val="23282C"/>
                </a:solidFill>
                <a:effectLst/>
                <a:latin typeface="OpenSans"/>
              </a:rPr>
              <a:t>head</a:t>
            </a:r>
            <a:r>
              <a:rPr lang="pt-BR" b="1" i="0" dirty="0">
                <a:solidFill>
                  <a:srgbClr val="23282C"/>
                </a:solidFill>
                <a:effectLst/>
                <a:latin typeface="OpenSans"/>
              </a:rPr>
              <a:t>&gt;</a:t>
            </a:r>
            <a:endParaRPr lang="pt-BR" b="0" i="0" dirty="0">
              <a:solidFill>
                <a:srgbClr val="23282C"/>
              </a:solidFill>
              <a:effectLst/>
              <a:latin typeface="OpenSans"/>
            </a:endParaRP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A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tag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head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contém elementos que serão lidos pelo navegador, como os metadados - um exemplo é o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charset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, que é a codificação de caracteres e a mais comum é a UTF-8, o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JavaScript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com a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tag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script, o CSS através das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tags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style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e link - veremos a diferença quando falarmos sobre CSS - e o título da página com a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tag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title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2254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5C96AF4-F37A-4A43-BC3C-A3CC373A9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75" y="161771"/>
            <a:ext cx="9190857" cy="642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90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E1C675-00B9-4838-B41F-F941C93BE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10" y="339213"/>
            <a:ext cx="8062606" cy="60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06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21CE2E9-F47C-4FD5-BB79-0B478ACF5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88" y="298347"/>
            <a:ext cx="9381817" cy="616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298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67F1037-2695-4BF1-BE99-85CC5D9F1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92" y="315554"/>
            <a:ext cx="11188266" cy="553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04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8B27D0E-6ECF-4875-A6B3-07CEA40D2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10" y="331838"/>
            <a:ext cx="6343650" cy="4572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7DA684C-CB7F-478B-A757-6130AD96072B}"/>
              </a:ext>
            </a:extLst>
          </p:cNvPr>
          <p:cNvSpPr txBox="1"/>
          <p:nvPr/>
        </p:nvSpPr>
        <p:spPr>
          <a:xfrm>
            <a:off x="7079226" y="1769806"/>
            <a:ext cx="44722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Altera a fonte de nosso texto</a:t>
            </a:r>
          </a:p>
          <a:p>
            <a:r>
              <a:rPr lang="pt-BR" dirty="0"/>
              <a:t>No segundo caso foram mencionadas</a:t>
            </a:r>
          </a:p>
          <a:p>
            <a:r>
              <a:rPr lang="pt-BR" dirty="0"/>
              <a:t>Duas fontes pois caso não funcionar </a:t>
            </a:r>
          </a:p>
          <a:p>
            <a:r>
              <a:rPr lang="pt-BR" dirty="0"/>
              <a:t>A primeira fonte tem uma segunda de backup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8475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47C4071-DE4A-4DC2-B989-C4904E61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9" y="184758"/>
            <a:ext cx="8513760" cy="559660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4A62EDC-A4A5-4DAC-8FE3-184EF18417AE}"/>
              </a:ext>
            </a:extLst>
          </p:cNvPr>
          <p:cNvSpPr txBox="1"/>
          <p:nvPr/>
        </p:nvSpPr>
        <p:spPr>
          <a:xfrm>
            <a:off x="7624917" y="2168012"/>
            <a:ext cx="330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Altera o tamanho do nosso texto </a:t>
            </a:r>
          </a:p>
        </p:txBody>
      </p:sp>
    </p:spTree>
    <p:extLst>
      <p:ext uri="{BB962C8B-B14F-4D97-AF65-F5344CB8AC3E}">
        <p14:creationId xmlns:p14="http://schemas.microsoft.com/office/powerpoint/2010/main" val="4225549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E25F7C6-A363-460F-BB16-94275EA69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20" y="380385"/>
            <a:ext cx="6086475" cy="45339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BE035C0-92CB-4772-9728-2574273F66A3}"/>
              </a:ext>
            </a:extLst>
          </p:cNvPr>
          <p:cNvSpPr txBox="1"/>
          <p:nvPr/>
        </p:nvSpPr>
        <p:spPr>
          <a:xfrm>
            <a:off x="4380272" y="5117689"/>
            <a:ext cx="57455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Fonte-</a:t>
            </a:r>
            <a:r>
              <a:rPr lang="pt-BR" dirty="0" err="1"/>
              <a:t>style</a:t>
            </a:r>
            <a:r>
              <a:rPr lang="pt-BR" dirty="0"/>
              <a:t> altera a aparência do nosso texto</a:t>
            </a:r>
          </a:p>
          <a:p>
            <a:r>
              <a:rPr lang="pt-BR" dirty="0"/>
              <a:t>Valor normal é o padrão </a:t>
            </a:r>
          </a:p>
          <a:p>
            <a:r>
              <a:rPr lang="pt-BR" dirty="0"/>
              <a:t>A </a:t>
            </a:r>
            <a:r>
              <a:rPr lang="pt-BR" dirty="0" err="1"/>
              <a:t>font</a:t>
            </a:r>
            <a:r>
              <a:rPr lang="pt-BR" dirty="0"/>
              <a:t> itálica deixa o texto um pouco mais inclinada</a:t>
            </a:r>
          </a:p>
          <a:p>
            <a:r>
              <a:rPr lang="pt-BR" dirty="0"/>
              <a:t>Mais tem que ver se se a nossa fonte tem suporte ao itálico</a:t>
            </a:r>
          </a:p>
          <a:p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63725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FA90FC5-4176-49ED-8D9E-8B8D3F73D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35"/>
            <a:ext cx="6400800" cy="46958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E68AE8A-4783-4310-9ACB-099448B9347D}"/>
              </a:ext>
            </a:extLst>
          </p:cNvPr>
          <p:cNvSpPr txBox="1"/>
          <p:nvPr/>
        </p:nvSpPr>
        <p:spPr>
          <a:xfrm>
            <a:off x="6400800" y="1606017"/>
            <a:ext cx="47733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Font-weight</a:t>
            </a:r>
            <a:r>
              <a:rPr lang="pt-BR" dirty="0"/>
              <a:t> altera o peso do texto</a:t>
            </a:r>
          </a:p>
          <a:p>
            <a:r>
              <a:rPr lang="pt-BR" dirty="0"/>
              <a:t>Normal é o peso comum como ela foi desenhada</a:t>
            </a:r>
          </a:p>
          <a:p>
            <a:r>
              <a:rPr lang="pt-BR" dirty="0"/>
              <a:t>E o </a:t>
            </a:r>
            <a:r>
              <a:rPr lang="pt-BR" dirty="0" err="1"/>
              <a:t>bold</a:t>
            </a:r>
            <a:r>
              <a:rPr lang="pt-BR" dirty="0"/>
              <a:t> é o negrito</a:t>
            </a:r>
          </a:p>
        </p:txBody>
      </p:sp>
    </p:spTree>
    <p:extLst>
      <p:ext uri="{BB962C8B-B14F-4D97-AF65-F5344CB8AC3E}">
        <p14:creationId xmlns:p14="http://schemas.microsoft.com/office/powerpoint/2010/main" val="3878825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E3A2FBF-C41A-4903-A7DC-51828AD37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6" y="281756"/>
            <a:ext cx="6181725" cy="48196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D32B711-953F-4330-82A8-263782C1B03E}"/>
              </a:ext>
            </a:extLst>
          </p:cNvPr>
          <p:cNvSpPr txBox="1"/>
          <p:nvPr/>
        </p:nvSpPr>
        <p:spPr>
          <a:xfrm>
            <a:off x="7300452" y="1873045"/>
            <a:ext cx="37822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Altera entre </a:t>
            </a:r>
            <a:r>
              <a:rPr lang="pt-BR" dirty="0" err="1"/>
              <a:t>maiscula</a:t>
            </a:r>
            <a:r>
              <a:rPr lang="pt-BR" dirty="0"/>
              <a:t> e minúscula </a:t>
            </a:r>
          </a:p>
          <a:p>
            <a:r>
              <a:rPr lang="pt-BR" dirty="0" err="1"/>
              <a:t>Uppercase</a:t>
            </a:r>
            <a:r>
              <a:rPr lang="pt-BR" dirty="0"/>
              <a:t> =&gt; todas maiúsculas</a:t>
            </a:r>
          </a:p>
          <a:p>
            <a:r>
              <a:rPr lang="pt-BR" dirty="0" err="1"/>
              <a:t>Lowercase</a:t>
            </a:r>
            <a:r>
              <a:rPr lang="pt-BR" dirty="0"/>
              <a:t> =&gt; todas minúsculas</a:t>
            </a:r>
          </a:p>
          <a:p>
            <a:r>
              <a:rPr lang="pt-BR" dirty="0" err="1"/>
              <a:t>Capitlize</a:t>
            </a:r>
            <a:r>
              <a:rPr lang="pt-BR" dirty="0"/>
              <a:t> =&gt; coloca toas primeiras letra</a:t>
            </a:r>
          </a:p>
          <a:p>
            <a:r>
              <a:rPr lang="pt-BR" dirty="0"/>
              <a:t>Da palavra em maiúscula.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532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FBB02E0-EB04-478D-8020-C661D13D5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26" y="883213"/>
            <a:ext cx="5889984" cy="52803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136C717-438D-4600-9616-B26DB6C796B7}"/>
              </a:ext>
            </a:extLst>
          </p:cNvPr>
          <p:cNvSpPr txBox="1"/>
          <p:nvPr/>
        </p:nvSpPr>
        <p:spPr>
          <a:xfrm>
            <a:off x="6096000" y="2046035"/>
            <a:ext cx="52759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 </a:t>
            </a:r>
            <a:r>
              <a:rPr lang="pt-BR" dirty="0" err="1"/>
              <a:t>text-decoration</a:t>
            </a:r>
            <a:r>
              <a:rPr lang="pt-BR" dirty="0"/>
              <a:t> é muito utilizado para dar destaque </a:t>
            </a:r>
          </a:p>
          <a:p>
            <a:r>
              <a:rPr lang="pt-BR" dirty="0"/>
              <a:t>Ao texto pois ele coloca linhas. </a:t>
            </a:r>
          </a:p>
          <a:p>
            <a:r>
              <a:rPr lang="pt-BR" dirty="0" err="1"/>
              <a:t>Urdeline</a:t>
            </a:r>
            <a:r>
              <a:rPr lang="pt-BR" dirty="0"/>
              <a:t>=&gt; coloca uma linha abaixo do texto </a:t>
            </a:r>
          </a:p>
          <a:p>
            <a:r>
              <a:rPr lang="pt-BR" dirty="0" err="1"/>
              <a:t>Overline</a:t>
            </a:r>
            <a:r>
              <a:rPr lang="pt-BR" dirty="0"/>
              <a:t> =&gt; coloca uma linha acima do texto </a:t>
            </a:r>
          </a:p>
          <a:p>
            <a:r>
              <a:rPr lang="pt-BR" dirty="0" err="1"/>
              <a:t>Line-through</a:t>
            </a:r>
            <a:r>
              <a:rPr lang="pt-BR" dirty="0"/>
              <a:t>=&gt; coloca uma linha no meio do texto</a:t>
            </a:r>
          </a:p>
        </p:txBody>
      </p:sp>
    </p:spTree>
    <p:extLst>
      <p:ext uri="{BB962C8B-B14F-4D97-AF65-F5344CB8AC3E}">
        <p14:creationId xmlns:p14="http://schemas.microsoft.com/office/powerpoint/2010/main" val="2258904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382EBA5-C743-461C-9203-639E3708B6E4}"/>
              </a:ext>
            </a:extLst>
          </p:cNvPr>
          <p:cNvSpPr txBox="1"/>
          <p:nvPr/>
        </p:nvSpPr>
        <p:spPr>
          <a:xfrm>
            <a:off x="167462" y="0"/>
            <a:ext cx="1163467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23282C"/>
                </a:solidFill>
                <a:effectLst/>
                <a:latin typeface="OpenSans"/>
              </a:rPr>
              <a:t>&lt;</a:t>
            </a:r>
            <a:r>
              <a:rPr lang="pt-BR" b="1" i="0" dirty="0" err="1">
                <a:solidFill>
                  <a:srgbClr val="23282C"/>
                </a:solidFill>
                <a:effectLst/>
                <a:latin typeface="OpenSans"/>
              </a:rPr>
              <a:t>body</a:t>
            </a:r>
            <a:r>
              <a:rPr lang="pt-BR" b="1" i="0" dirty="0">
                <a:solidFill>
                  <a:srgbClr val="23282C"/>
                </a:solidFill>
                <a:effectLst/>
                <a:latin typeface="OpenSans"/>
              </a:rPr>
              <a:t>&gt;</a:t>
            </a:r>
            <a:endParaRPr lang="pt-BR" b="0" i="0" dirty="0">
              <a:solidFill>
                <a:srgbClr val="23282C"/>
              </a:solidFill>
              <a:effectLst/>
              <a:latin typeface="OpenSans"/>
            </a:endParaRP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E dentro da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tag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body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colocamos todo o conteúdo visível ao usuário: textos, imagens, vídeos.</a:t>
            </a:r>
          </a:p>
          <a:p>
            <a:pPr algn="l"/>
            <a:r>
              <a:rPr lang="pt-BR" b="1" i="0" dirty="0">
                <a:solidFill>
                  <a:srgbClr val="23282C"/>
                </a:solidFill>
                <a:effectLst/>
                <a:latin typeface="OpenSans"/>
              </a:rPr>
              <a:t>Prática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Como exercício para esse curso iremos construir um site pessoal, e precisamos começar com a estrutura básica que acabamos de ver.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Vamos criar um arquivo index.html e adicionar o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doctype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e os elementos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html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,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head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e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body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Depois adicionaremos os elementos meta e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title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, no primeiro adicionamos o atributo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charset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com o valor UTF-8 para dizer ao navegador qual é a codificação dos caracteres e no segundo podemos colocar nosso nome.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E por último escreveremos nosso nome dentro do elemento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body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apenas para enxergarmos isso no navegador.</a:t>
            </a:r>
          </a:p>
          <a:p>
            <a:pPr algn="l"/>
            <a:r>
              <a:rPr lang="pt-BR" b="1" i="0" dirty="0">
                <a:solidFill>
                  <a:srgbClr val="23282C"/>
                </a:solidFill>
                <a:effectLst/>
                <a:latin typeface="OpenSans"/>
              </a:rPr>
              <a:t>Semântica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Durante muitos anos o elemento padrão no HTML era a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div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, construíamos nosso conteúdo todo baseado nela, e assim nascia a sopa de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divs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Mas em 2014 saiu a quinta versão do HTML, e com ela vieram vários mudanças importantes, como performance e acessibilidade, mas nesse curso introdutório vamos focar na semântica.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A semântica nos permite descrever mais precisamente o nosso conteúdo, agora um bloco de texto não é apenas uma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div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, agora é um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article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e tem mais significado assim. E temos vários elementos para ressignificar as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divs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:</a:t>
            </a:r>
          </a:p>
          <a:p>
            <a:pPr algn="l"/>
            <a:r>
              <a:rPr lang="pt-BR" b="1" i="0" dirty="0">
                <a:solidFill>
                  <a:srgbClr val="23282C"/>
                </a:solidFill>
                <a:effectLst/>
                <a:latin typeface="OpenSans"/>
              </a:rPr>
              <a:t>&lt;</a:t>
            </a:r>
            <a:r>
              <a:rPr lang="pt-BR" b="1" i="0" dirty="0" err="1">
                <a:solidFill>
                  <a:srgbClr val="23282C"/>
                </a:solidFill>
                <a:effectLst/>
                <a:latin typeface="OpenSans"/>
              </a:rPr>
              <a:t>section</a:t>
            </a:r>
            <a:r>
              <a:rPr lang="pt-BR" b="1" i="0" dirty="0">
                <a:solidFill>
                  <a:srgbClr val="23282C"/>
                </a:solidFill>
                <a:effectLst/>
                <a:latin typeface="OpenSans"/>
              </a:rPr>
              <a:t>&gt;</a:t>
            </a:r>
            <a:endParaRPr lang="pt-BR" b="0" i="0" dirty="0">
              <a:solidFill>
                <a:srgbClr val="23282C"/>
              </a:solidFill>
              <a:effectLst/>
              <a:latin typeface="OpenSans"/>
            </a:endParaRP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Representa uma seção genérica de conteúdo quando não houver um elemento mais específico para isso.</a:t>
            </a:r>
          </a:p>
        </p:txBody>
      </p:sp>
    </p:spTree>
    <p:extLst>
      <p:ext uri="{BB962C8B-B14F-4D97-AF65-F5344CB8AC3E}">
        <p14:creationId xmlns:p14="http://schemas.microsoft.com/office/powerpoint/2010/main" val="29616579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EE7C81D-33FC-4CA0-8913-97BB2B4A4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83" y="416488"/>
            <a:ext cx="10764515" cy="542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74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5B35E40-D783-49D9-9269-53B10602BE69}"/>
              </a:ext>
            </a:extLst>
          </p:cNvPr>
          <p:cNvSpPr txBox="1"/>
          <p:nvPr/>
        </p:nvSpPr>
        <p:spPr>
          <a:xfrm>
            <a:off x="4424516" y="1445342"/>
            <a:ext cx="7627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Como vimos no curso de </a:t>
            </a:r>
            <a:r>
              <a:rPr lang="pt-BR" dirty="0" err="1"/>
              <a:t>html</a:t>
            </a:r>
            <a:r>
              <a:rPr lang="pt-BR" dirty="0"/>
              <a:t> 5 existem listas não ordenadas e listas ordenadas</a:t>
            </a:r>
          </a:p>
          <a:p>
            <a:r>
              <a:rPr lang="pt-BR" dirty="0"/>
              <a:t>Para alterar o marcador destas </a:t>
            </a:r>
            <a:r>
              <a:rPr lang="pt-BR" dirty="0" err="1"/>
              <a:t>liastas</a:t>
            </a:r>
            <a:r>
              <a:rPr lang="pt-BR" dirty="0"/>
              <a:t> usamos o </a:t>
            </a:r>
            <a:r>
              <a:rPr lang="pt-BR" dirty="0" err="1"/>
              <a:t>list-style-type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79FCA5-DBEC-4C06-97AF-D1561B062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2413653"/>
            <a:ext cx="5610225" cy="47053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564E94A-12C3-456E-8DA6-FD9408C1AFD1}"/>
              </a:ext>
            </a:extLst>
          </p:cNvPr>
          <p:cNvSpPr txBox="1"/>
          <p:nvPr/>
        </p:nvSpPr>
        <p:spPr>
          <a:xfrm>
            <a:off x="6325584" y="3687097"/>
            <a:ext cx="46619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Por exemplo temos </a:t>
            </a:r>
            <a:r>
              <a:rPr lang="pt-BR" dirty="0" err="1"/>
              <a:t>list-style-type</a:t>
            </a:r>
            <a:r>
              <a:rPr lang="pt-BR" dirty="0"/>
              <a:t> para uma lista</a:t>
            </a:r>
          </a:p>
          <a:p>
            <a:r>
              <a:rPr lang="pt-BR" dirty="0"/>
              <a:t>Não ordenada alterando o símbolo para um quadrado. </a:t>
            </a:r>
          </a:p>
          <a:p>
            <a:r>
              <a:rPr lang="pt-BR" dirty="0"/>
              <a:t>No segundo exemplo já estamos alterando o </a:t>
            </a:r>
          </a:p>
          <a:p>
            <a:r>
              <a:rPr lang="pt-BR" dirty="0"/>
              <a:t>Marcador de uma lista ordenada para um algarismo romano maiúsculo.</a:t>
            </a:r>
          </a:p>
          <a:p>
            <a:r>
              <a:rPr lang="pt-BR" dirty="0"/>
              <a:t>No terceiro item estamos alterando o marcador de uma lista não ordenada  por um símbolo </a:t>
            </a:r>
          </a:p>
          <a:p>
            <a:r>
              <a:rPr lang="pt-BR" dirty="0"/>
              <a:t>Vai ser um </a:t>
            </a:r>
            <a:r>
              <a:rPr lang="pt-BR" dirty="0" err="1"/>
              <a:t>emotion</a:t>
            </a:r>
            <a:r>
              <a:rPr lang="pt-BR" dirty="0"/>
              <a:t> de </a:t>
            </a:r>
            <a:r>
              <a:rPr lang="pt-BR" dirty="0" err="1"/>
              <a:t>joinha</a:t>
            </a:r>
            <a:r>
              <a:rPr lang="pt-BR" dirty="0"/>
              <a:t> neste caso </a:t>
            </a:r>
          </a:p>
        </p:txBody>
      </p:sp>
    </p:spTree>
    <p:extLst>
      <p:ext uri="{BB962C8B-B14F-4D97-AF65-F5344CB8AC3E}">
        <p14:creationId xmlns:p14="http://schemas.microsoft.com/office/powerpoint/2010/main" val="36052407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7678FD2-83CD-478B-BFA4-2FB90202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98" y="817767"/>
            <a:ext cx="7381415" cy="409816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7A417E7-9FB1-46E0-B849-0EBEE3CDBD35}"/>
              </a:ext>
            </a:extLst>
          </p:cNvPr>
          <p:cNvSpPr txBox="1"/>
          <p:nvPr/>
        </p:nvSpPr>
        <p:spPr>
          <a:xfrm>
            <a:off x="6042488" y="6040233"/>
            <a:ext cx="4138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Também podemos adicionar imagens com</a:t>
            </a:r>
          </a:p>
          <a:p>
            <a:r>
              <a:rPr lang="pt-BR" dirty="0"/>
              <a:t>marcadores</a:t>
            </a:r>
          </a:p>
        </p:txBody>
      </p:sp>
    </p:spTree>
    <p:extLst>
      <p:ext uri="{BB962C8B-B14F-4D97-AF65-F5344CB8AC3E}">
        <p14:creationId xmlns:p14="http://schemas.microsoft.com/office/powerpoint/2010/main" val="26245601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5F08EDE-EAA6-47C8-B96E-6C6137715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4" y="207552"/>
            <a:ext cx="13412360" cy="628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00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07FF945-3454-4827-8AA7-D865705A8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84" y="0"/>
            <a:ext cx="10962450" cy="665152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D18ECC9-BD00-47CF-BDA9-CDB31CEC9B07}"/>
              </a:ext>
            </a:extLst>
          </p:cNvPr>
          <p:cNvSpPr txBox="1"/>
          <p:nvPr/>
        </p:nvSpPr>
        <p:spPr>
          <a:xfrm>
            <a:off x="4197145" y="1511711"/>
            <a:ext cx="530204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Largura e Altura respectivamente por exemplo podemos colocar um elemento que tenha 900 </a:t>
            </a:r>
            <a:r>
              <a:rPr lang="pt-BR" dirty="0" err="1"/>
              <a:t>px</a:t>
            </a:r>
            <a:r>
              <a:rPr lang="pt-BR" dirty="0"/>
              <a:t> de largura e 100 </a:t>
            </a:r>
            <a:r>
              <a:rPr lang="pt-BR" dirty="0" err="1"/>
              <a:t>px</a:t>
            </a:r>
            <a:r>
              <a:rPr lang="pt-BR" dirty="0"/>
              <a:t> de altura ou podemos usar um valor em porcentagem. 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Altura máxima e altura mínima que estes elementos podem ter . 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Trabalhar com alinhamento temos o </a:t>
            </a:r>
            <a:r>
              <a:rPr lang="pt-BR" dirty="0" err="1"/>
              <a:t>Margin</a:t>
            </a:r>
            <a:r>
              <a:rPr lang="pt-BR" dirty="0"/>
              <a:t>, que </a:t>
            </a:r>
          </a:p>
          <a:p>
            <a:r>
              <a:rPr lang="pt-BR" dirty="0"/>
              <a:t>também alinha elemento automaticamente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Serve para </a:t>
            </a:r>
            <a:r>
              <a:rPr lang="pt-BR" dirty="0" err="1"/>
              <a:t>lainhar</a:t>
            </a:r>
            <a:r>
              <a:rPr lang="pt-BR" dirty="0"/>
              <a:t> texto a esquerda , direita , ao centro e justificado.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06097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4C26B73-0FE8-47C0-BECE-187F215C2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823912"/>
            <a:ext cx="94869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37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6237D1A-7C6D-4F63-AFDE-27A8BB8B3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614362"/>
            <a:ext cx="96393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581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E3D0347-2828-43E1-95AF-DEE9DE8D0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7" y="700087"/>
            <a:ext cx="945832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112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D579FA3-71DC-447F-8EF5-3EA03560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19150"/>
            <a:ext cx="89916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453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EDC4418-F95D-4C7A-8DBA-76DB87607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400050"/>
            <a:ext cx="991552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30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CA31752-7839-4E81-9969-49D91E00F418}"/>
              </a:ext>
            </a:extLst>
          </p:cNvPr>
          <p:cNvSpPr txBox="1"/>
          <p:nvPr/>
        </p:nvSpPr>
        <p:spPr>
          <a:xfrm>
            <a:off x="135565" y="79835"/>
            <a:ext cx="1162404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23282C"/>
                </a:solidFill>
                <a:effectLst/>
                <a:latin typeface="OpenSans"/>
              </a:rPr>
              <a:t>&lt;header&gt;</a:t>
            </a:r>
            <a:endParaRPr lang="pt-BR" b="0" i="0" dirty="0">
              <a:solidFill>
                <a:srgbClr val="23282C"/>
              </a:solidFill>
              <a:effectLst/>
              <a:latin typeface="OpenSans"/>
            </a:endParaRP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É o cabeçalho da página ou de uma seção da página e normalmente contém logotipos, menus, campos de busca.</a:t>
            </a:r>
          </a:p>
          <a:p>
            <a:pPr algn="l"/>
            <a:r>
              <a:rPr lang="pt-BR" b="1" i="0" dirty="0">
                <a:solidFill>
                  <a:srgbClr val="23282C"/>
                </a:solidFill>
                <a:effectLst/>
                <a:latin typeface="OpenSans"/>
              </a:rPr>
              <a:t>&lt;</a:t>
            </a:r>
            <a:r>
              <a:rPr lang="pt-BR" b="1" i="0" dirty="0" err="1">
                <a:solidFill>
                  <a:srgbClr val="23282C"/>
                </a:solidFill>
                <a:effectLst/>
                <a:latin typeface="OpenSans"/>
              </a:rPr>
              <a:t>article</a:t>
            </a:r>
            <a:r>
              <a:rPr lang="pt-BR" b="1" i="0" dirty="0">
                <a:solidFill>
                  <a:srgbClr val="23282C"/>
                </a:solidFill>
                <a:effectLst/>
                <a:latin typeface="OpenSans"/>
              </a:rPr>
              <a:t>&gt;</a:t>
            </a:r>
            <a:endParaRPr lang="pt-BR" b="0" i="0" dirty="0">
              <a:solidFill>
                <a:srgbClr val="23282C"/>
              </a:solidFill>
              <a:effectLst/>
              <a:latin typeface="OpenSans"/>
            </a:endParaRP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Representa um conteúdo independente e de maior relevância dentro de uma página, como um post de blog, uma notícia em uma barra lateral ou um bloco de comentários. Um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article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pode conter outros elementos, como header, cabeçalhos, parágrafos e imagens.</a:t>
            </a:r>
          </a:p>
          <a:p>
            <a:pPr algn="l"/>
            <a:r>
              <a:rPr lang="pt-BR" b="1" i="0" dirty="0">
                <a:solidFill>
                  <a:srgbClr val="23282C"/>
                </a:solidFill>
                <a:effectLst/>
                <a:latin typeface="OpenSans"/>
              </a:rPr>
              <a:t>&lt;</a:t>
            </a:r>
            <a:r>
              <a:rPr lang="pt-BR" b="1" i="0" dirty="0" err="1">
                <a:solidFill>
                  <a:srgbClr val="23282C"/>
                </a:solidFill>
                <a:effectLst/>
                <a:latin typeface="OpenSans"/>
              </a:rPr>
              <a:t>aside</a:t>
            </a:r>
            <a:r>
              <a:rPr lang="pt-BR" b="1" i="0" dirty="0">
                <a:solidFill>
                  <a:srgbClr val="23282C"/>
                </a:solidFill>
                <a:effectLst/>
                <a:latin typeface="OpenSans"/>
              </a:rPr>
              <a:t>&gt;</a:t>
            </a:r>
            <a:endParaRPr lang="pt-BR" b="0" i="0" dirty="0">
              <a:solidFill>
                <a:srgbClr val="23282C"/>
              </a:solidFill>
              <a:effectLst/>
              <a:latin typeface="OpenSans"/>
            </a:endParaRP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É uma seção que engloba conteúdos relacionados ao conteúdo principal, como artigos relacionados, biografia do autor e publicidade. Normalmente são representadas como barras laterais.</a:t>
            </a:r>
          </a:p>
          <a:p>
            <a:pPr algn="l"/>
            <a:r>
              <a:rPr lang="pt-BR" b="1" i="0" dirty="0">
                <a:solidFill>
                  <a:srgbClr val="23282C"/>
                </a:solidFill>
                <a:effectLst/>
                <a:latin typeface="OpenSans"/>
              </a:rPr>
              <a:t>&lt;</a:t>
            </a:r>
            <a:r>
              <a:rPr lang="pt-BR" b="1" i="0" dirty="0" err="1">
                <a:solidFill>
                  <a:srgbClr val="23282C"/>
                </a:solidFill>
                <a:effectLst/>
                <a:latin typeface="OpenSans"/>
              </a:rPr>
              <a:t>footer</a:t>
            </a:r>
            <a:r>
              <a:rPr lang="pt-BR" b="1" i="0" dirty="0">
                <a:solidFill>
                  <a:srgbClr val="23282C"/>
                </a:solidFill>
                <a:effectLst/>
                <a:latin typeface="OpenSans"/>
              </a:rPr>
              <a:t>&gt;</a:t>
            </a:r>
            <a:endParaRPr lang="pt-BR" b="0" i="0" dirty="0">
              <a:solidFill>
                <a:srgbClr val="23282C"/>
              </a:solidFill>
              <a:effectLst/>
              <a:latin typeface="OpenSans"/>
            </a:endParaRP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Esse elemento representa o rodapé do conteúdo ou de parte dele, pois ele é aceito dentro de vários elementos, como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article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e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section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e até do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body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. Exemplos de conteúdo de um &lt;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footer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&gt; são informações de autor e </a:t>
            </a:r>
            <a:r>
              <a:rPr lang="pt-BR" b="0" i="1" dirty="0">
                <a:solidFill>
                  <a:srgbClr val="23282C"/>
                </a:solidFill>
                <a:effectLst/>
                <a:latin typeface="OpenSans"/>
              </a:rPr>
              <a:t>links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 relacionados.</a:t>
            </a:r>
          </a:p>
          <a:p>
            <a:pPr algn="l"/>
            <a:r>
              <a:rPr lang="pt-BR" b="1" i="0" dirty="0">
                <a:solidFill>
                  <a:srgbClr val="23282C"/>
                </a:solidFill>
                <a:effectLst/>
                <a:latin typeface="OpenSans"/>
              </a:rPr>
              <a:t>&lt;h1&gt;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-</a:t>
            </a:r>
            <a:r>
              <a:rPr lang="pt-BR" b="1" i="0" dirty="0">
                <a:solidFill>
                  <a:srgbClr val="23282C"/>
                </a:solidFill>
                <a:effectLst/>
                <a:latin typeface="OpenSans"/>
              </a:rPr>
              <a:t>&lt;h6&gt;</a:t>
            </a:r>
            <a:endParaRPr lang="pt-BR" b="0" i="0" dirty="0">
              <a:solidFill>
                <a:srgbClr val="23282C"/>
              </a:solidFill>
              <a:effectLst/>
              <a:latin typeface="OpenSans"/>
            </a:endParaRP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Eles não foram criados na versão 5 do HTML e nem são específicos para semântica, mas servem para esse propósito. São utilizados para marcar a importância dos títulos, sendo &lt;h1&gt; o mais importante e &lt;h6&gt; o menos. Uma dica: use apenas um &lt;h1&gt; por página, pois ele representa o objetivo da sua página.</a:t>
            </a:r>
          </a:p>
        </p:txBody>
      </p:sp>
    </p:spTree>
    <p:extLst>
      <p:ext uri="{BB962C8B-B14F-4D97-AF65-F5344CB8AC3E}">
        <p14:creationId xmlns:p14="http://schemas.microsoft.com/office/powerpoint/2010/main" val="41100061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695D5B9-9E55-4F9F-89AD-607208195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733425"/>
            <a:ext cx="950595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58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92E4C5E-A470-4316-894A-2C5D76E3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328612"/>
            <a:ext cx="940117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58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2D630C4-A399-4963-B39A-0E874E37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704850"/>
            <a:ext cx="942022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070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7648E39-2FE3-4DE3-8BCA-549F30EAF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814387"/>
            <a:ext cx="91916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560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C63071B-A195-4560-AD20-A5B13E78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790575"/>
            <a:ext cx="909637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977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CC8B867-E72D-4400-A038-816B1D54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642937"/>
            <a:ext cx="91725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616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2A23B02-A791-4F09-8718-4D149038C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719137"/>
            <a:ext cx="113728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442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6161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784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255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D37F85E-068E-47DB-A9DD-C697B924E397}"/>
              </a:ext>
            </a:extLst>
          </p:cNvPr>
          <p:cNvSpPr txBox="1"/>
          <p:nvPr/>
        </p:nvSpPr>
        <p:spPr>
          <a:xfrm>
            <a:off x="-1" y="1"/>
            <a:ext cx="1179150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rgbClr val="434343"/>
                </a:solidFill>
                <a:effectLst/>
                <a:latin typeface="OpenSans"/>
              </a:rPr>
              <a:t>Prática</a:t>
            </a:r>
            <a:endParaRPr lang="pt-BR" b="1" i="0" dirty="0">
              <a:solidFill>
                <a:srgbClr val="23282C"/>
              </a:solidFill>
              <a:effectLst/>
              <a:latin typeface="OpenSans"/>
            </a:endParaRP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Dando continuidade ao nosso site iremos montar sua estrutura. Pensei em adicionarmos um cabeçalho com nosso nome, uma lista de posts (como um blog) e um rodapé para nossos contatos.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Vamos abrir nosso arquivo index.html e começar pelo cabeçalho: criamos um &lt;header&gt; logo abaixo do &lt;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body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&gt; e colocamos o título da nossa página dentro de um &lt;h1&gt;.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Depois criaremos a lista de postagens: abrimos um elemento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section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e dentro dele adicionamos outro &lt;header&gt; contendo um &lt;h2&gt;. Notem que eu posso ter mais de um &lt;header&gt; na página.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Para criar nossa postagem adicionamos um &lt;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article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&gt; com um &lt;header&gt; e um &lt;h3&gt;.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O último passo desta etapa é criar um rodapé para nossas informações de contato: crie um elemento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footer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antes de fechar o &lt;/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body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&gt;.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Não se preocupe com o layout e com conteúdo da página, nós vamos tratar isso mais a frente.</a:t>
            </a:r>
          </a:p>
          <a:p>
            <a:pPr algn="l"/>
            <a:r>
              <a:rPr lang="pt-BR" b="1" i="0" dirty="0">
                <a:solidFill>
                  <a:srgbClr val="23282C"/>
                </a:solidFill>
                <a:effectLst/>
                <a:latin typeface="OpenSans"/>
              </a:rPr>
              <a:t>Textos e links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A criação do HTML foi motivada pela necessidade de compartilhar textos e documentos, e mesmo depois de quase 30 anos, com toda a evolução da web, isso ainda representa uma boa parte do conteúdo da web.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Já falamos anteriormente sobre os elementos h1-h6 e, eles são essenciais para nos indicar visualmente a importância e localização de seções de texto na página, mas para textos maiores e mais densos usamos o elemento p.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O &lt;p&gt; representa um parágrafo, mas ele não suporta apenas texto, podemos adicionar imagens, código, vídeos e vários outros tipos de conteúdo dentro dele.</a:t>
            </a:r>
          </a:p>
        </p:txBody>
      </p:sp>
    </p:spTree>
    <p:extLst>
      <p:ext uri="{BB962C8B-B14F-4D97-AF65-F5344CB8AC3E}">
        <p14:creationId xmlns:p14="http://schemas.microsoft.com/office/powerpoint/2010/main" val="18318995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137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29C8AC9-5E97-461D-B97A-5B2E6CBC8763}"/>
              </a:ext>
            </a:extLst>
          </p:cNvPr>
          <p:cNvSpPr txBox="1"/>
          <p:nvPr/>
        </p:nvSpPr>
        <p:spPr>
          <a:xfrm>
            <a:off x="188728" y="58846"/>
            <a:ext cx="6097772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Um outro elemento interessante e extremamente necessário na web é o &lt;a&gt; - que significa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anchor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/âncora, ele representa um hyperlink, é ele que interliga vários conteúdos e páginas na web.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O elemento a tem vários atributos, mas vamos focar em dois, o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href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e o target.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O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href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representa o </a:t>
            </a:r>
            <a:r>
              <a:rPr lang="pt-BR" b="0" i="1" dirty="0">
                <a:solidFill>
                  <a:srgbClr val="23282C"/>
                </a:solidFill>
                <a:effectLst/>
                <a:latin typeface="OpenSans"/>
              </a:rPr>
              <a:t>hyperlink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 para onde sua âncora aponta, pode ser uma página do seu ou de outro site, um e-mail e até mesmo um telefone, os dois últimos precisam dos prefixos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tel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: e mailto:, respectivamente.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O target neste momento vai servir para nos ajudar a abrir nossos links em outra aba do navegador usando o valor _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blank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.</a:t>
            </a:r>
          </a:p>
          <a:p>
            <a:pPr algn="l"/>
            <a:r>
              <a:rPr lang="pt-BR" b="1" i="0" dirty="0">
                <a:solidFill>
                  <a:srgbClr val="434343"/>
                </a:solidFill>
                <a:effectLst/>
                <a:latin typeface="OpenSans"/>
              </a:rPr>
              <a:t>Prática</a:t>
            </a:r>
            <a:endParaRPr lang="pt-BR" b="1" i="0" dirty="0">
              <a:solidFill>
                <a:srgbClr val="23282C"/>
              </a:solidFill>
              <a:effectLst/>
              <a:latin typeface="OpenSans"/>
            </a:endParaRP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Vamos adicionar um texto fictício a nossa postagem: logo após o fechamento do &lt;/header&gt; vamos adicionar um elemento p e inserir um texto que vamos retirar do site</a:t>
            </a:r>
            <a:r>
              <a:rPr lang="pt-BR" b="0" i="0" u="none" strike="noStrike" dirty="0">
                <a:solidFill>
                  <a:srgbClr val="23282C"/>
                </a:solidFill>
                <a:effectLst/>
                <a:latin typeface="OpenSans"/>
                <a:hlinkClick r:id="rId2"/>
              </a:rPr>
              <a:t> </a:t>
            </a:r>
            <a:r>
              <a:rPr lang="pt-BR" b="0" i="0" u="none" strike="noStrike" dirty="0">
                <a:solidFill>
                  <a:srgbClr val="1155CC"/>
                </a:solidFill>
                <a:effectLst/>
                <a:latin typeface="OpenSans"/>
                <a:hlinkClick r:id="rId2"/>
              </a:rPr>
              <a:t>lipsum.com</a:t>
            </a:r>
            <a:endParaRPr lang="pt-BR" b="0" i="0" dirty="0">
              <a:solidFill>
                <a:srgbClr val="23282C"/>
              </a:solidFill>
              <a:effectLst/>
              <a:latin typeface="OpenSans"/>
            </a:endParaRP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E em alguma parte deste texto vamos adicionar um </a:t>
            </a:r>
            <a:r>
              <a:rPr lang="pt-BR" b="0" i="1" dirty="0">
                <a:solidFill>
                  <a:srgbClr val="23282C"/>
                </a:solidFill>
                <a:effectLst/>
                <a:latin typeface="OpenSans"/>
              </a:rPr>
              <a:t>hiperlink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 para outra página e um para nosso e-mail.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Criarei um </a:t>
            </a:r>
            <a:r>
              <a:rPr lang="pt-BR" b="0" i="1" dirty="0">
                <a:solidFill>
                  <a:srgbClr val="23282C"/>
                </a:solidFill>
                <a:effectLst/>
                <a:latin typeface="OpenSans"/>
              </a:rPr>
              <a:t>hyperlink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 para meu perfil no </a:t>
            </a:r>
            <a:r>
              <a:rPr lang="pt-BR" b="0" i="1" dirty="0">
                <a:solidFill>
                  <a:srgbClr val="23282C"/>
                </a:solidFill>
                <a:effectLst/>
                <a:latin typeface="OpenSans"/>
              </a:rPr>
              <a:t>LinkedIn: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 adicione o </a:t>
            </a:r>
            <a:r>
              <a:rPr lang="pt-BR" b="0" i="1" dirty="0">
                <a:solidFill>
                  <a:srgbClr val="23282C"/>
                </a:solidFill>
                <a:effectLst/>
                <a:latin typeface="OpenSans"/>
              </a:rPr>
              <a:t>hyperlink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 no atributo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href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e o valor _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blank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no atributo target, assim o </a:t>
            </a:r>
            <a:r>
              <a:rPr lang="pt-BR" b="0" i="1" dirty="0">
                <a:solidFill>
                  <a:srgbClr val="23282C"/>
                </a:solidFill>
                <a:effectLst/>
                <a:latin typeface="OpenSans"/>
              </a:rPr>
              <a:t>link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 será aberto em outra aba. E em algum outro lugar do texto adicionarei meu e-mail e um link para ele, desta forma: &lt;a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href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="mailto:lucas@vilaboim.com" target="_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blank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"&gt;lucas@vilaboim.com&lt;/a&gt;</a:t>
            </a:r>
          </a:p>
        </p:txBody>
      </p:sp>
    </p:spTree>
    <p:extLst>
      <p:ext uri="{BB962C8B-B14F-4D97-AF65-F5344CB8AC3E}">
        <p14:creationId xmlns:p14="http://schemas.microsoft.com/office/powerpoint/2010/main" val="315070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0824C45-16A6-4BBF-A7E8-16ADA6B17A93}"/>
              </a:ext>
            </a:extLst>
          </p:cNvPr>
          <p:cNvSpPr txBox="1"/>
          <p:nvPr/>
        </p:nvSpPr>
        <p:spPr>
          <a:xfrm>
            <a:off x="209992" y="0"/>
            <a:ext cx="1151771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rgbClr val="23282C"/>
                </a:solidFill>
                <a:effectLst/>
                <a:latin typeface="OpenSans"/>
              </a:rPr>
              <a:t>Imagens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A web também é feita de imagens e para representá-las temos o elemento &lt;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img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&gt;, ele é um daqueles elementos sem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tag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de fechamento.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O elemento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img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é bem simples, contendo apenas 2 atributos próprios, o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src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e o alt.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O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src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é obrigatório e guarda o caminho para a imagem que você quer mostrar na página.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O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alt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não é obrigatório mas é altamente recomendado por melhorar a acessibilidade, ele mostra a descrição da imagem caso ela não carregue e leitores de tela usam esse atributo para descrever a imagem para o usuário saber o que ela significa.</a:t>
            </a:r>
          </a:p>
          <a:p>
            <a:pPr algn="l"/>
            <a:r>
              <a:rPr lang="pt-BR" b="1" i="0" dirty="0">
                <a:solidFill>
                  <a:srgbClr val="434343"/>
                </a:solidFill>
                <a:effectLst/>
                <a:latin typeface="OpenSans"/>
              </a:rPr>
              <a:t>Prática</a:t>
            </a:r>
            <a:endParaRPr lang="pt-BR" b="1" i="0" dirty="0">
              <a:solidFill>
                <a:srgbClr val="23282C"/>
              </a:solidFill>
              <a:effectLst/>
              <a:latin typeface="OpenSans"/>
            </a:endParaRP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Vamos adicionar uma imagem ao cabeçalho da página e uma imagem a postagem.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Primeiro vamos colocar as imagens na pasta do nosso projeto. Para a imagem do cabeçalho eu escolhi uma foto minha com 100 </a:t>
            </a:r>
            <a:r>
              <a:rPr lang="pt-BR" b="0" i="1" dirty="0">
                <a:solidFill>
                  <a:srgbClr val="23282C"/>
                </a:solidFill>
                <a:effectLst/>
                <a:latin typeface="OpenSans"/>
              </a:rPr>
              <a:t>pixels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 de largura e 100 </a:t>
            </a:r>
            <a:r>
              <a:rPr lang="pt-BR" b="0" i="1" dirty="0">
                <a:solidFill>
                  <a:srgbClr val="23282C"/>
                </a:solidFill>
                <a:effectLst/>
                <a:latin typeface="OpenSans"/>
              </a:rPr>
              <a:t>pixels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 de altura e para a imagem da postagem eu procurei por </a:t>
            </a:r>
            <a:r>
              <a:rPr lang="pt-BR" b="0" i="1" dirty="0" err="1">
                <a:solidFill>
                  <a:srgbClr val="23282C"/>
                </a:solidFill>
                <a:effectLst/>
                <a:latin typeface="OpenSans"/>
              </a:rPr>
              <a:t>html</a:t>
            </a:r>
            <a:r>
              <a:rPr lang="pt-BR" b="0" i="1" dirty="0">
                <a:solidFill>
                  <a:srgbClr val="23282C"/>
                </a:solidFill>
                <a:effectLst/>
                <a:latin typeface="OpenSans"/>
              </a:rPr>
              <a:t> </a:t>
            </a:r>
            <a:r>
              <a:rPr lang="pt-BR" b="0" i="1" dirty="0" err="1">
                <a:solidFill>
                  <a:srgbClr val="23282C"/>
                </a:solidFill>
                <a:effectLst/>
                <a:latin typeface="OpenSans"/>
              </a:rPr>
              <a:t>code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 no site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Unsplash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, escolhi uma das imagens e deixei ela com 960 </a:t>
            </a:r>
            <a:r>
              <a:rPr lang="pt-BR" b="0" i="1" dirty="0">
                <a:solidFill>
                  <a:srgbClr val="23282C"/>
                </a:solidFill>
                <a:effectLst/>
                <a:latin typeface="OpenSans"/>
              </a:rPr>
              <a:t>pixels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 de largura por 322 </a:t>
            </a:r>
            <a:r>
              <a:rPr lang="pt-BR" b="0" i="1" dirty="0">
                <a:solidFill>
                  <a:srgbClr val="23282C"/>
                </a:solidFill>
                <a:effectLst/>
                <a:latin typeface="OpenSans"/>
              </a:rPr>
              <a:t>pixels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 de altura.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Dentro do primeiro &lt;header&gt; da página e antes do &lt;h1&gt; iremos adicionar um elemento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img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e no atributo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src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colocamos o caminho para a nossa foto, /lucas-vilaboim.jpg, e o atributo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alt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deve conter um significado para a imagem, como no meu caso é uma ilustração, colocarei </a:t>
            </a:r>
            <a:r>
              <a:rPr lang="pt-BR" b="0" i="1" dirty="0">
                <a:solidFill>
                  <a:srgbClr val="23282C"/>
                </a:solidFill>
                <a:effectLst/>
                <a:latin typeface="OpenSans"/>
              </a:rPr>
              <a:t>Ilustração do rosto de Lucas </a:t>
            </a:r>
            <a:r>
              <a:rPr lang="pt-BR" b="0" i="1" dirty="0" err="1">
                <a:solidFill>
                  <a:srgbClr val="23282C"/>
                </a:solidFill>
                <a:effectLst/>
                <a:latin typeface="OpenSans"/>
              </a:rPr>
              <a:t>Vilaboim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.</a:t>
            </a:r>
          </a:p>
          <a:p>
            <a:pPr algn="l"/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E dentro do &lt;header&gt; do &lt;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article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&gt; vamos fazer a mesma coisa, mas agora depois do &lt;h3&gt;, e no atributo </a:t>
            </a:r>
            <a:r>
              <a:rPr lang="pt-BR" b="0" i="0" dirty="0" err="1">
                <a:solidFill>
                  <a:srgbClr val="23282C"/>
                </a:solidFill>
                <a:effectLst/>
                <a:latin typeface="OpenSans"/>
              </a:rPr>
              <a:t>alt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 colocaremos </a:t>
            </a:r>
            <a:r>
              <a:rPr lang="pt-BR" b="0" i="1" dirty="0">
                <a:solidFill>
                  <a:srgbClr val="23282C"/>
                </a:solidFill>
                <a:effectLst/>
                <a:latin typeface="OpenSans"/>
              </a:rPr>
              <a:t>Editor de texto mostrando códigos HTML</a:t>
            </a:r>
            <a:r>
              <a:rPr lang="pt-BR" b="0" i="0" dirty="0">
                <a:solidFill>
                  <a:srgbClr val="23282C"/>
                </a:solidFill>
                <a:effectLst/>
                <a:latin typeface="Open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10954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615A349A7F32946AC4A83E9EDED61C6" ma:contentTypeVersion="5" ma:contentTypeDescription="Crie um novo documento." ma:contentTypeScope="" ma:versionID="84afeb87a010974f80bc19d4ffcf9ddc">
  <xsd:schema xmlns:xsd="http://www.w3.org/2001/XMLSchema" xmlns:xs="http://www.w3.org/2001/XMLSchema" xmlns:p="http://schemas.microsoft.com/office/2006/metadata/properties" xmlns:ns3="f4e64cdc-cb57-4765-adfb-7890c2f75a1d" xmlns:ns4="4bfc3d88-08ea-4b8d-8a4f-ce7fb9417f09" targetNamespace="http://schemas.microsoft.com/office/2006/metadata/properties" ma:root="true" ma:fieldsID="2026190e15969198fb440f9988298503" ns3:_="" ns4:_="">
    <xsd:import namespace="f4e64cdc-cb57-4765-adfb-7890c2f75a1d"/>
    <xsd:import namespace="4bfc3d88-08ea-4b8d-8a4f-ce7fb9417f0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e64cdc-cb57-4765-adfb-7890c2f75a1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c3d88-08ea-4b8d-8a4f-ce7fb9417f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49ACBFB-151A-409A-8E10-FAF0B22E0D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e64cdc-cb57-4765-adfb-7890c2f75a1d"/>
    <ds:schemaRef ds:uri="4bfc3d88-08ea-4b8d-8a4f-ce7fb9417f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C2B228-30CB-4BED-952E-4A01203D04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E5EB96-BBCC-4364-A789-F0078BFCF866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elements/1.1/"/>
    <ds:schemaRef ds:uri="f4e64cdc-cb57-4765-adfb-7890c2f75a1d"/>
    <ds:schemaRef ds:uri="http://purl.org/dc/dcmitype/"/>
    <ds:schemaRef ds:uri="4bfc3d88-08ea-4b8d-8a4f-ce7fb9417f09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3665</TotalTime>
  <Words>5055</Words>
  <Application>Microsoft Office PowerPoint</Application>
  <PresentationFormat>Widescreen</PresentationFormat>
  <Paragraphs>361</Paragraphs>
  <Slides>70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Consolas</vt:lpstr>
      <vt:lpstr>OpenSans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Giovanni Pereira da Silva</dc:creator>
  <cp:lastModifiedBy>Giovanni Pereira da Silva</cp:lastModifiedBy>
  <cp:revision>51</cp:revision>
  <cp:lastPrinted>2021-03-06T13:48:15Z</cp:lastPrinted>
  <dcterms:created xsi:type="dcterms:W3CDTF">2021-02-08T20:37:43Z</dcterms:created>
  <dcterms:modified xsi:type="dcterms:W3CDTF">2021-03-15T02:51:21Z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0x010100A615A349A7F32946AC4A83E9EDED61C6</vt:lpwstr>
  </property>
</Properties>
</file>